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1.jpg" ContentType="image/jpeg"/>
  <Override PartName="/ppt/media/image24.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45"/>
  </p:notesMasterIdLst>
  <p:sldIdLst>
    <p:sldId id="256" r:id="rId2"/>
    <p:sldId id="305" r:id="rId3"/>
    <p:sldId id="307" r:id="rId4"/>
    <p:sldId id="306" r:id="rId5"/>
    <p:sldId id="308" r:id="rId6"/>
    <p:sldId id="316" r:id="rId7"/>
    <p:sldId id="315" r:id="rId8"/>
    <p:sldId id="321" r:id="rId9"/>
    <p:sldId id="309" r:id="rId10"/>
    <p:sldId id="310" r:id="rId11"/>
    <p:sldId id="317" r:id="rId12"/>
    <p:sldId id="318" r:id="rId13"/>
    <p:sldId id="336" r:id="rId14"/>
    <p:sldId id="285" r:id="rId15"/>
    <p:sldId id="319" r:id="rId16"/>
    <p:sldId id="291" r:id="rId17"/>
    <p:sldId id="292" r:id="rId18"/>
    <p:sldId id="322" r:id="rId19"/>
    <p:sldId id="320" r:id="rId20"/>
    <p:sldId id="323" r:id="rId21"/>
    <p:sldId id="324" r:id="rId22"/>
    <p:sldId id="325" r:id="rId23"/>
    <p:sldId id="327" r:id="rId24"/>
    <p:sldId id="326" r:id="rId25"/>
    <p:sldId id="328" r:id="rId26"/>
    <p:sldId id="329" r:id="rId27"/>
    <p:sldId id="330" r:id="rId28"/>
    <p:sldId id="331" r:id="rId29"/>
    <p:sldId id="332" r:id="rId30"/>
    <p:sldId id="333" r:id="rId31"/>
    <p:sldId id="334" r:id="rId32"/>
    <p:sldId id="287" r:id="rId33"/>
    <p:sldId id="288" r:id="rId34"/>
    <p:sldId id="289" r:id="rId35"/>
    <p:sldId id="280" r:id="rId36"/>
    <p:sldId id="337" r:id="rId37"/>
    <p:sldId id="300" r:id="rId38"/>
    <p:sldId id="264" r:id="rId39"/>
    <p:sldId id="304" r:id="rId40"/>
    <p:sldId id="294" r:id="rId41"/>
    <p:sldId id="335" r:id="rId42"/>
    <p:sldId id="303" r:id="rId43"/>
    <p:sldId id="302"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2" autoAdjust="0"/>
    <p:restoredTop sz="87034" autoAdjust="0"/>
  </p:normalViewPr>
  <p:slideViewPr>
    <p:cSldViewPr>
      <p:cViewPr varScale="1">
        <p:scale>
          <a:sx n="64" d="100"/>
          <a:sy n="64" d="100"/>
        </p:scale>
        <p:origin x="-1590" y="-96"/>
      </p:cViewPr>
      <p:guideLst>
        <p:guide orient="horz" pos="2160"/>
        <p:guide pos="2880"/>
      </p:guideLst>
    </p:cSldViewPr>
  </p:slideViewPr>
  <p:notesTextViewPr>
    <p:cViewPr>
      <p:scale>
        <a:sx n="1" d="1"/>
        <a:sy n="1" d="1"/>
      </p:scale>
      <p:origin x="0" y="0"/>
    </p:cViewPr>
  </p:notesTextViewPr>
  <p:sorterViewPr>
    <p:cViewPr>
      <p:scale>
        <a:sx n="38" d="100"/>
        <a:sy n="38" d="100"/>
      </p:scale>
      <p:origin x="0" y="0"/>
    </p:cViewPr>
  </p:sorterViewPr>
  <p:notesViewPr>
    <p:cSldViewPr>
      <p:cViewPr varScale="1">
        <p:scale>
          <a:sx n="56" d="100"/>
          <a:sy n="56" d="100"/>
        </p:scale>
        <p:origin x="-282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07/relationships/hdphoto" Target="../media/hdphoto3.wdp"/><Relationship Id="rId1" Type="http://schemas.openxmlformats.org/officeDocument/2006/relationships/image" Target="../media/image12.png"/><Relationship Id="rId4" Type="http://schemas.microsoft.com/office/2007/relationships/hdphoto" Target="../media/hdphoto4.wdp"/></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07/relationships/hdphoto" Target="../media/hdphoto3.wdp"/><Relationship Id="rId1" Type="http://schemas.openxmlformats.org/officeDocument/2006/relationships/image" Target="../media/image12.png"/><Relationship Id="rId4" Type="http://schemas.microsoft.com/office/2007/relationships/hdphoto" Target="../media/hdphoto4.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1F706-9C68-4C8E-A43F-824DF50B83F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pt>
    <dgm:pt modelId="{EC5761C6-E664-4D39-AFBB-6C19470F49F3}">
      <dgm:prSet phldrT="[Text]" custT="1"/>
      <dgm:spPr/>
      <dgm:t>
        <a:bodyPr/>
        <a:lstStyle/>
        <a:p>
          <a:r>
            <a:rPr lang="en-US" sz="2400" dirty="0" smtClean="0"/>
            <a:t>Affected</a:t>
          </a:r>
          <a:endParaRPr lang="en-US" sz="2400" dirty="0"/>
        </a:p>
      </dgm:t>
    </dgm:pt>
    <dgm:pt modelId="{F15B9610-1590-4BAA-AA1C-4469FF619281}" type="parTrans" cxnId="{8B19615C-1675-40FE-8D81-7DB83E6B3FB2}">
      <dgm:prSet/>
      <dgm:spPr/>
      <dgm:t>
        <a:bodyPr/>
        <a:lstStyle/>
        <a:p>
          <a:endParaRPr lang="en-US"/>
        </a:p>
      </dgm:t>
    </dgm:pt>
    <dgm:pt modelId="{13E5817D-A0E2-4D1E-B87C-E896E1DE5C7F}" type="sibTrans" cxnId="{8B19615C-1675-40FE-8D81-7DB83E6B3FB2}">
      <dgm:prSet/>
      <dgm:spPr/>
      <dgm:t>
        <a:bodyPr/>
        <a:lstStyle/>
        <a:p>
          <a:endParaRPr lang="en-US"/>
        </a:p>
      </dgm:t>
    </dgm:pt>
    <dgm:pt modelId="{38C9411C-AB5F-4B90-98C8-33990F46336D}">
      <dgm:prSet phldrT="[Text]" custT="1"/>
      <dgm:spPr/>
      <dgm:t>
        <a:bodyPr/>
        <a:lstStyle/>
        <a:p>
          <a:r>
            <a:rPr lang="en-US" sz="2400" dirty="0" smtClean="0"/>
            <a:t>Normal</a:t>
          </a:r>
          <a:endParaRPr lang="en-US" sz="2400" dirty="0"/>
        </a:p>
      </dgm:t>
    </dgm:pt>
    <dgm:pt modelId="{AD775807-A966-443F-A08B-ACACC4DDB138}" type="parTrans" cxnId="{65494931-9247-4B44-9F13-C40115BDF79A}">
      <dgm:prSet/>
      <dgm:spPr/>
      <dgm:t>
        <a:bodyPr/>
        <a:lstStyle/>
        <a:p>
          <a:endParaRPr lang="en-US"/>
        </a:p>
      </dgm:t>
    </dgm:pt>
    <dgm:pt modelId="{E53D5D43-697C-4005-9F12-7003B7C2CCDA}" type="sibTrans" cxnId="{65494931-9247-4B44-9F13-C40115BDF79A}">
      <dgm:prSet/>
      <dgm:spPr/>
      <dgm:t>
        <a:bodyPr/>
        <a:lstStyle/>
        <a:p>
          <a:endParaRPr lang="en-US"/>
        </a:p>
      </dgm:t>
    </dgm:pt>
    <dgm:pt modelId="{0F60DC08-F0E6-4CA2-9061-59D7359079FC}" type="pres">
      <dgm:prSet presAssocID="{E071F706-9C68-4C8E-A43F-824DF50B83F1}" presName="Name0" presStyleCnt="0">
        <dgm:presLayoutVars>
          <dgm:dir/>
          <dgm:resizeHandles val="exact"/>
        </dgm:presLayoutVars>
      </dgm:prSet>
      <dgm:spPr/>
    </dgm:pt>
    <dgm:pt modelId="{21C2CE2C-DE48-4675-9E7A-1F473A29D7CD}" type="pres">
      <dgm:prSet presAssocID="{EC5761C6-E664-4D39-AFBB-6C19470F49F3}" presName="composite" presStyleCnt="0"/>
      <dgm:spPr/>
    </dgm:pt>
    <dgm:pt modelId="{54D8718C-E19F-4B5F-8757-137DFD81A4DA}" type="pres">
      <dgm:prSet presAssocID="{EC5761C6-E664-4D39-AFBB-6C19470F49F3}" presName="rect1" presStyleLbl="bgShp" presStyleIdx="0" presStyleCnt="2"/>
      <dgm:spPr>
        <a:blipFill>
          <a:blip xmlns:r="http://schemas.openxmlformats.org/officeDocument/2006/relationships" r:embed="rId1">
            <a:extLst>
              <a:ext uri="{BEBA8EAE-BF5A-486C-A8C5-ECC9F3942E4B}">
                <a14:imgProps xmlns:a14="http://schemas.microsoft.com/office/drawing/2010/main">
                  <a14:imgLayer r:embed="rId2">
                    <a14:imgEffect>
                      <a14:backgroundRemoval t="0" b="100000" l="531" r="100000"/>
                    </a14:imgEffect>
                  </a14:imgLayer>
                </a14:imgProps>
              </a:ext>
              <a:ext uri="{28A0092B-C50C-407E-A947-70E740481C1C}">
                <a14:useLocalDpi xmlns:a14="http://schemas.microsoft.com/office/drawing/2010/main" val="0"/>
              </a:ext>
            </a:extLst>
          </a:blip>
          <a:srcRect/>
          <a:stretch>
            <a:fillRect t="-10000" b="-10000"/>
          </a:stretch>
        </a:blipFill>
      </dgm:spPr>
    </dgm:pt>
    <dgm:pt modelId="{2BD38BCD-2D31-4EE8-B9F4-0C8BC460103D}" type="pres">
      <dgm:prSet presAssocID="{EC5761C6-E664-4D39-AFBB-6C19470F49F3}" presName="rect2" presStyleLbl="trBgShp" presStyleIdx="0" presStyleCnt="2" custScaleX="68302" custScaleY="68302" custLinFactNeighborY="56673">
        <dgm:presLayoutVars>
          <dgm:bulletEnabled val="1"/>
        </dgm:presLayoutVars>
      </dgm:prSet>
      <dgm:spPr/>
      <dgm:t>
        <a:bodyPr/>
        <a:lstStyle/>
        <a:p>
          <a:endParaRPr lang="en-US"/>
        </a:p>
      </dgm:t>
    </dgm:pt>
    <dgm:pt modelId="{2DDA3ECF-76E4-481A-8996-82F600C3F06E}" type="pres">
      <dgm:prSet presAssocID="{13E5817D-A0E2-4D1E-B87C-E896E1DE5C7F}" presName="sibTrans" presStyleCnt="0"/>
      <dgm:spPr/>
    </dgm:pt>
    <dgm:pt modelId="{19D9C484-361E-4535-B621-D2A23C2AF363}" type="pres">
      <dgm:prSet presAssocID="{38C9411C-AB5F-4B90-98C8-33990F46336D}" presName="composite" presStyleCnt="0"/>
      <dgm:spPr/>
    </dgm:pt>
    <dgm:pt modelId="{21BA092E-872F-4468-BBE6-590086416872}" type="pres">
      <dgm:prSet presAssocID="{38C9411C-AB5F-4B90-98C8-33990F46336D}" presName="rect1" presStyleLbl="bgShp" presStyleIdx="1" presStyleCnt="2"/>
      <dgm:spPr>
        <a:blipFill>
          <a:blip xmlns:r="http://schemas.openxmlformats.org/officeDocument/2006/relationships" r:embed="rId3">
            <a:extLst>
              <a:ext uri="{BEBA8EAE-BF5A-486C-A8C5-ECC9F3942E4B}">
                <a14:imgProps xmlns:a14="http://schemas.microsoft.com/office/drawing/2010/main">
                  <a14:imgLayer r:embed="rId4">
                    <a14:imgEffect>
                      <a14:backgroundRemoval t="1199" b="100000" l="0" r="100000"/>
                    </a14:imgEffect>
                  </a14:imgLayer>
                </a14:imgProps>
              </a:ext>
              <a:ext uri="{28A0092B-C50C-407E-A947-70E740481C1C}">
                <a14:useLocalDpi xmlns:a14="http://schemas.microsoft.com/office/drawing/2010/main" val="0"/>
              </a:ext>
            </a:extLst>
          </a:blip>
          <a:srcRect/>
          <a:stretch>
            <a:fillRect t="-10000" b="-10000"/>
          </a:stretch>
        </a:blipFill>
      </dgm:spPr>
    </dgm:pt>
    <dgm:pt modelId="{196768DA-B257-4270-B225-A351FE3E25A0}" type="pres">
      <dgm:prSet presAssocID="{38C9411C-AB5F-4B90-98C8-33990F46336D}" presName="rect2" presStyleLbl="trBgShp" presStyleIdx="1" presStyleCnt="2" custScaleX="68302" custScaleY="68302" custLinFactNeighborY="46123">
        <dgm:presLayoutVars>
          <dgm:bulletEnabled val="1"/>
        </dgm:presLayoutVars>
      </dgm:prSet>
      <dgm:spPr/>
      <dgm:t>
        <a:bodyPr/>
        <a:lstStyle/>
        <a:p>
          <a:endParaRPr lang="en-US"/>
        </a:p>
      </dgm:t>
    </dgm:pt>
  </dgm:ptLst>
  <dgm:cxnLst>
    <dgm:cxn modelId="{65494931-9247-4B44-9F13-C40115BDF79A}" srcId="{E071F706-9C68-4C8E-A43F-824DF50B83F1}" destId="{38C9411C-AB5F-4B90-98C8-33990F46336D}" srcOrd="1" destOrd="0" parTransId="{AD775807-A966-443F-A08B-ACACC4DDB138}" sibTransId="{E53D5D43-697C-4005-9F12-7003B7C2CCDA}"/>
    <dgm:cxn modelId="{A558C583-C7E7-4811-9A5C-D4C58ADF5C8A}" type="presOf" srcId="{E071F706-9C68-4C8E-A43F-824DF50B83F1}" destId="{0F60DC08-F0E6-4CA2-9061-59D7359079FC}" srcOrd="0" destOrd="0" presId="urn:microsoft.com/office/officeart/2008/layout/BendingPictureSemiTransparentText"/>
    <dgm:cxn modelId="{BC6EE5A9-B0A9-4329-9987-8C1D750BA03C}" type="presOf" srcId="{38C9411C-AB5F-4B90-98C8-33990F46336D}" destId="{196768DA-B257-4270-B225-A351FE3E25A0}" srcOrd="0" destOrd="0" presId="urn:microsoft.com/office/officeart/2008/layout/BendingPictureSemiTransparentText"/>
    <dgm:cxn modelId="{A7008463-058F-4AC3-981B-9A16CA8A3AAD}" type="presOf" srcId="{EC5761C6-E664-4D39-AFBB-6C19470F49F3}" destId="{2BD38BCD-2D31-4EE8-B9F4-0C8BC460103D}" srcOrd="0" destOrd="0" presId="urn:microsoft.com/office/officeart/2008/layout/BendingPictureSemiTransparentText"/>
    <dgm:cxn modelId="{8B19615C-1675-40FE-8D81-7DB83E6B3FB2}" srcId="{E071F706-9C68-4C8E-A43F-824DF50B83F1}" destId="{EC5761C6-E664-4D39-AFBB-6C19470F49F3}" srcOrd="0" destOrd="0" parTransId="{F15B9610-1590-4BAA-AA1C-4469FF619281}" sibTransId="{13E5817D-A0E2-4D1E-B87C-E896E1DE5C7F}"/>
    <dgm:cxn modelId="{0FBDC359-1178-4A21-A85F-8F61B06B1739}" type="presParOf" srcId="{0F60DC08-F0E6-4CA2-9061-59D7359079FC}" destId="{21C2CE2C-DE48-4675-9E7A-1F473A29D7CD}" srcOrd="0" destOrd="0" presId="urn:microsoft.com/office/officeart/2008/layout/BendingPictureSemiTransparentText"/>
    <dgm:cxn modelId="{81542F93-6602-48C0-8860-BBAF96188108}" type="presParOf" srcId="{21C2CE2C-DE48-4675-9E7A-1F473A29D7CD}" destId="{54D8718C-E19F-4B5F-8757-137DFD81A4DA}" srcOrd="0" destOrd="0" presId="urn:microsoft.com/office/officeart/2008/layout/BendingPictureSemiTransparentText"/>
    <dgm:cxn modelId="{78512B04-B55C-4D0C-88CD-4CE52F01B414}" type="presParOf" srcId="{21C2CE2C-DE48-4675-9E7A-1F473A29D7CD}" destId="{2BD38BCD-2D31-4EE8-B9F4-0C8BC460103D}" srcOrd="1" destOrd="0" presId="urn:microsoft.com/office/officeart/2008/layout/BendingPictureSemiTransparentText"/>
    <dgm:cxn modelId="{A67BB623-1659-4404-B975-08C4F88DA959}" type="presParOf" srcId="{0F60DC08-F0E6-4CA2-9061-59D7359079FC}" destId="{2DDA3ECF-76E4-481A-8996-82F600C3F06E}" srcOrd="1" destOrd="0" presId="urn:microsoft.com/office/officeart/2008/layout/BendingPictureSemiTransparentText"/>
    <dgm:cxn modelId="{E1F34A2E-39AD-4BB5-AAC8-9F0F9EE3F135}" type="presParOf" srcId="{0F60DC08-F0E6-4CA2-9061-59D7359079FC}" destId="{19D9C484-361E-4535-B621-D2A23C2AF363}" srcOrd="2" destOrd="0" presId="urn:microsoft.com/office/officeart/2008/layout/BendingPictureSemiTransparentText"/>
    <dgm:cxn modelId="{760CE853-6200-4184-B26B-D0F36F394B7F}" type="presParOf" srcId="{19D9C484-361E-4535-B621-D2A23C2AF363}" destId="{21BA092E-872F-4468-BBE6-590086416872}" srcOrd="0" destOrd="0" presId="urn:microsoft.com/office/officeart/2008/layout/BendingPictureSemiTransparentText"/>
    <dgm:cxn modelId="{71BF4F41-C98E-4CD7-B98E-B8844D31C928}" type="presParOf" srcId="{19D9C484-361E-4535-B621-D2A23C2AF363}" destId="{196768DA-B257-4270-B225-A351FE3E25A0}"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33EDCC-50BB-4102-B2CC-8C1D8F47DEE3}"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B1E77999-5475-45E7-A70C-85F573D0E607}">
      <dgm:prSet phldrT="[Text]"/>
      <dgm:spPr>
        <a:xfrm>
          <a:off x="205475" y="933"/>
          <a:ext cx="2001812" cy="1201087"/>
        </a:xfrm>
        <a:prstGeom prst="roundRect">
          <a:avLst/>
        </a:prstGeom>
      </dgm:spPr>
      <dgm:t>
        <a:bodyPr/>
        <a:lstStyle/>
        <a:p>
          <a:r>
            <a:rPr lang="en-US" dirty="0" smtClean="0">
              <a:latin typeface="Calibri"/>
              <a:ea typeface="+mn-ea"/>
              <a:cs typeface="+mn-cs"/>
            </a:rPr>
            <a:t>Fundus Image</a:t>
          </a:r>
        </a:p>
        <a:p>
          <a:r>
            <a:rPr lang="en-US" dirty="0" smtClean="0">
              <a:latin typeface="Calibri"/>
              <a:ea typeface="+mn-ea"/>
              <a:cs typeface="+mn-cs"/>
            </a:rPr>
            <a:t>(RGB)</a:t>
          </a:r>
          <a:endParaRPr lang="en-US" dirty="0">
            <a:latin typeface="Calibri"/>
            <a:ea typeface="+mn-ea"/>
            <a:cs typeface="+mn-cs"/>
          </a:endParaRPr>
        </a:p>
      </dgm:t>
    </dgm:pt>
    <dgm:pt modelId="{B39D9ABC-4399-4404-9754-83C677C7125A}" type="parTrans" cxnId="{77D8590B-1700-489B-B204-FE71BA0282CC}">
      <dgm:prSet/>
      <dgm:spPr/>
      <dgm:t>
        <a:bodyPr/>
        <a:lstStyle/>
        <a:p>
          <a:endParaRPr lang="en-US"/>
        </a:p>
      </dgm:t>
    </dgm:pt>
    <dgm:pt modelId="{5F8AFD9A-7CD6-47EC-BB0F-22BCBB6229AE}" type="sibTrans" cxnId="{77D8590B-1700-489B-B204-FE71BA0282CC}">
      <dgm:prSet/>
      <dgm:spPr>
        <a:xfrm>
          <a:off x="2205487" y="555756"/>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E572404C-AE05-4D9B-B080-FF20BF1E07B9}">
      <dgm:prSet phldrT="[Text]"/>
      <dgm:spPr>
        <a:xfrm>
          <a:off x="2667704" y="933"/>
          <a:ext cx="2001812" cy="1201087"/>
        </a:xfrm>
        <a:prstGeom prst="roundRect">
          <a:avLst/>
        </a:prstGeom>
      </dgm:spPr>
      <dgm:t>
        <a:bodyPr/>
        <a:lstStyle/>
        <a:p>
          <a:r>
            <a:rPr lang="en-US" smtClean="0">
              <a:latin typeface="Calibri"/>
              <a:ea typeface="+mn-ea"/>
              <a:cs typeface="+mn-cs"/>
            </a:rPr>
            <a:t>Green Component</a:t>
          </a:r>
          <a:endParaRPr lang="en-US">
            <a:latin typeface="Calibri"/>
            <a:ea typeface="+mn-ea"/>
            <a:cs typeface="+mn-cs"/>
          </a:endParaRPr>
        </a:p>
      </dgm:t>
    </dgm:pt>
    <dgm:pt modelId="{C28B5AF9-DCDF-4BAC-BBEB-7DB8AE5EA8A2}" type="parTrans" cxnId="{73B0546F-92BB-4043-AC57-714E67C68988}">
      <dgm:prSet/>
      <dgm:spPr/>
      <dgm:t>
        <a:bodyPr/>
        <a:lstStyle/>
        <a:p>
          <a:endParaRPr lang="en-US"/>
        </a:p>
      </dgm:t>
    </dgm:pt>
    <dgm:pt modelId="{83FEE4AE-86CA-4FC3-9926-63DF71074D9E}" type="sibTrans" cxnId="{73B0546F-92BB-4043-AC57-714E67C68988}">
      <dgm:prSet/>
      <dgm:spPr>
        <a:xfrm>
          <a:off x="4667717" y="555756"/>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1C732A56-E6F7-4D5D-ABD2-93ABEC552D66}">
      <dgm:prSet phldrT="[Text]"/>
      <dgm:spPr>
        <a:xfrm>
          <a:off x="5129934" y="933"/>
          <a:ext cx="2001812" cy="1201087"/>
        </a:xfrm>
        <a:prstGeom prst="roundRect">
          <a:avLst/>
        </a:prstGeom>
      </dgm:spPr>
      <dgm:t>
        <a:bodyPr/>
        <a:lstStyle/>
        <a:p>
          <a:r>
            <a:rPr lang="en-US" smtClean="0">
              <a:latin typeface="Calibri"/>
              <a:ea typeface="+mn-ea"/>
              <a:cs typeface="+mn-cs"/>
            </a:rPr>
            <a:t>Intensity Inversion</a:t>
          </a:r>
          <a:endParaRPr lang="en-US">
            <a:latin typeface="Calibri"/>
            <a:ea typeface="+mn-ea"/>
            <a:cs typeface="+mn-cs"/>
          </a:endParaRPr>
        </a:p>
      </dgm:t>
    </dgm:pt>
    <dgm:pt modelId="{B6592C2A-61F1-47E8-BABC-11C253BBED76}" type="parTrans" cxnId="{C28B3DF0-8B70-48D3-9B84-A8CFDA62206D}">
      <dgm:prSet/>
      <dgm:spPr/>
      <dgm:t>
        <a:bodyPr/>
        <a:lstStyle/>
        <a:p>
          <a:endParaRPr lang="en-US"/>
        </a:p>
      </dgm:t>
    </dgm:pt>
    <dgm:pt modelId="{EF577DA9-754D-4989-B532-3D5A7144F732}" type="sibTrans" cxnId="{C28B3DF0-8B70-48D3-9B84-A8CFDA62206D}">
      <dgm:prSet/>
      <dgm:spPr>
        <a:xfrm>
          <a:off x="1206381" y="1200220"/>
          <a:ext cx="4924459" cy="429816"/>
        </a:xfrm>
        <a:custGeom>
          <a:avLst/>
          <a:gdLst/>
          <a:ahLst/>
          <a:cxnLst/>
          <a:rect l="0" t="0" r="0" b="0"/>
          <a:pathLst>
            <a:path>
              <a:moveTo>
                <a:pt x="4924459" y="0"/>
              </a:moveTo>
              <a:lnTo>
                <a:pt x="4924459" y="232008"/>
              </a:lnTo>
              <a:lnTo>
                <a:pt x="0" y="232008"/>
              </a:lnTo>
              <a:lnTo>
                <a:pt x="0" y="429816"/>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E573CD60-D487-4893-A770-7DF1085EB180}">
      <dgm:prSet phldrT="[Text]"/>
      <dgm:spPr>
        <a:xfrm>
          <a:off x="205475" y="1662437"/>
          <a:ext cx="2001812" cy="1201087"/>
        </a:xfrm>
        <a:prstGeom prst="roundRect">
          <a:avLst/>
        </a:prstGeom>
      </dgm:spPr>
      <dgm:t>
        <a:bodyPr/>
        <a:lstStyle/>
        <a:p>
          <a:r>
            <a:rPr lang="en-US" smtClean="0">
              <a:latin typeface="Calibri"/>
              <a:ea typeface="+mn-ea"/>
              <a:cs typeface="+mn-cs"/>
            </a:rPr>
            <a:t>Histogram</a:t>
          </a:r>
        </a:p>
        <a:p>
          <a:r>
            <a:rPr lang="en-US" smtClean="0">
              <a:latin typeface="Calibri"/>
              <a:ea typeface="+mn-ea"/>
              <a:cs typeface="+mn-cs"/>
            </a:rPr>
            <a:t>Equalization</a:t>
          </a:r>
          <a:endParaRPr lang="en-US">
            <a:latin typeface="Calibri"/>
            <a:ea typeface="+mn-ea"/>
            <a:cs typeface="+mn-cs"/>
          </a:endParaRPr>
        </a:p>
      </dgm:t>
    </dgm:pt>
    <dgm:pt modelId="{8B03467A-FA63-4A71-B9D1-5BC975BB729D}" type="parTrans" cxnId="{F7CF8152-BBAA-43FE-9734-34DD0EB6B090}">
      <dgm:prSet/>
      <dgm:spPr/>
      <dgm:t>
        <a:bodyPr/>
        <a:lstStyle/>
        <a:p>
          <a:endParaRPr lang="en-US"/>
        </a:p>
      </dgm:t>
    </dgm:pt>
    <dgm:pt modelId="{72E92104-AFD9-451B-A6A0-279FD9AB22FF}" type="sibTrans" cxnId="{F7CF8152-BBAA-43FE-9734-34DD0EB6B090}">
      <dgm:prSet/>
      <dgm:spPr>
        <a:xfrm>
          <a:off x="2205487" y="2217261"/>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B410CBFB-BEA7-44BA-B526-2F747A4B52D8}">
      <dgm:prSet phldrT="[Text]"/>
      <dgm:spPr>
        <a:xfrm>
          <a:off x="2667704" y="1662437"/>
          <a:ext cx="2001812" cy="1201087"/>
        </a:xfrm>
        <a:prstGeom prst="roundRect">
          <a:avLst/>
        </a:prstGeom>
      </dgm:spPr>
      <dgm:t>
        <a:bodyPr/>
        <a:lstStyle/>
        <a:p>
          <a:r>
            <a:rPr lang="en-US" dirty="0" smtClean="0">
              <a:latin typeface="Calibri"/>
              <a:ea typeface="+mn-ea"/>
              <a:cs typeface="+mn-cs"/>
            </a:rPr>
            <a:t>Optical Disk Removal</a:t>
          </a:r>
          <a:endParaRPr lang="en-US" dirty="0">
            <a:latin typeface="Calibri"/>
            <a:ea typeface="+mn-ea"/>
            <a:cs typeface="+mn-cs"/>
          </a:endParaRPr>
        </a:p>
      </dgm:t>
    </dgm:pt>
    <dgm:pt modelId="{87A8DC04-84D9-4BEE-9182-215C7627E32D}" type="parTrans" cxnId="{53CDE7D4-5196-4EF9-8768-9FD2B2CAD41D}">
      <dgm:prSet/>
      <dgm:spPr/>
      <dgm:t>
        <a:bodyPr/>
        <a:lstStyle/>
        <a:p>
          <a:endParaRPr lang="en-US"/>
        </a:p>
      </dgm:t>
    </dgm:pt>
    <dgm:pt modelId="{6B6190A0-B284-47FB-848B-F183544C7481}" type="sibTrans" cxnId="{53CDE7D4-5196-4EF9-8768-9FD2B2CAD41D}">
      <dgm:prSet/>
      <dgm:spPr>
        <a:xfrm>
          <a:off x="4667717" y="2217261"/>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E29E1A0A-FAFB-49C0-AA21-41C8C467E260}">
      <dgm:prSet/>
      <dgm:spPr>
        <a:xfrm>
          <a:off x="205475" y="3323942"/>
          <a:ext cx="2001812" cy="1201087"/>
        </a:xfrm>
        <a:prstGeom prst="roundRect">
          <a:avLst/>
        </a:prstGeom>
      </dgm:spPr>
      <dgm:t>
        <a:bodyPr/>
        <a:lstStyle/>
        <a:p>
          <a:r>
            <a:rPr lang="en-US" smtClean="0">
              <a:latin typeface="Calibri"/>
              <a:ea typeface="+mn-ea"/>
              <a:cs typeface="+mn-cs"/>
            </a:rPr>
            <a:t>Noise Removal</a:t>
          </a:r>
          <a:endParaRPr lang="en-US">
            <a:latin typeface="Calibri"/>
            <a:ea typeface="+mn-ea"/>
            <a:cs typeface="+mn-cs"/>
          </a:endParaRPr>
        </a:p>
      </dgm:t>
    </dgm:pt>
    <dgm:pt modelId="{08641BA9-6503-4ABE-BD6E-6C058D92556E}" type="parTrans" cxnId="{263BE8C2-D630-48F5-82D4-B6B231D4A178}">
      <dgm:prSet/>
      <dgm:spPr/>
      <dgm:t>
        <a:bodyPr/>
        <a:lstStyle/>
        <a:p>
          <a:endParaRPr lang="en-US"/>
        </a:p>
      </dgm:t>
    </dgm:pt>
    <dgm:pt modelId="{3FDD591A-7DAD-401A-809E-3AEC1BBA81A3}" type="sibTrans" cxnId="{263BE8C2-D630-48F5-82D4-B6B231D4A178}">
      <dgm:prSet/>
      <dgm:spPr>
        <a:xfrm>
          <a:off x="2205487" y="3878766"/>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A630EE12-38B5-4ECD-889C-1DB5D4F2F418}">
      <dgm:prSet/>
      <dgm:spPr>
        <a:xfrm>
          <a:off x="2667704" y="3323942"/>
          <a:ext cx="2001812" cy="1201087"/>
        </a:xfrm>
        <a:prstGeom prst="roundRect">
          <a:avLst/>
        </a:prstGeom>
      </dgm:spPr>
      <dgm:t>
        <a:bodyPr/>
        <a:lstStyle/>
        <a:p>
          <a:r>
            <a:rPr lang="en-US" smtClean="0">
              <a:latin typeface="Calibri"/>
              <a:ea typeface="+mn-ea"/>
              <a:cs typeface="+mn-cs"/>
            </a:rPr>
            <a:t>Border Removal</a:t>
          </a:r>
          <a:endParaRPr lang="en-US">
            <a:latin typeface="Calibri"/>
            <a:ea typeface="+mn-ea"/>
            <a:cs typeface="+mn-cs"/>
          </a:endParaRPr>
        </a:p>
      </dgm:t>
    </dgm:pt>
    <dgm:pt modelId="{D3835870-D910-4EBD-A229-DA1DFCD645AF}" type="parTrans" cxnId="{F0821A9E-9AE2-47D5-9485-342A80C5FC9A}">
      <dgm:prSet/>
      <dgm:spPr/>
      <dgm:t>
        <a:bodyPr/>
        <a:lstStyle/>
        <a:p>
          <a:endParaRPr lang="en-US"/>
        </a:p>
      </dgm:t>
    </dgm:pt>
    <dgm:pt modelId="{5CCBBF98-9629-4128-99BD-3C116A634DF7}" type="sibTrans" cxnId="{F0821A9E-9AE2-47D5-9485-342A80C5FC9A}">
      <dgm:prSet/>
      <dgm:spPr>
        <a:xfrm>
          <a:off x="4667717" y="3878766"/>
          <a:ext cx="635291" cy="91440"/>
        </a:xfrm>
        <a:custGeom>
          <a:avLst/>
          <a:gdLst/>
          <a:ahLst/>
          <a:cxnLst/>
          <a:rect l="0" t="0" r="0" b="0"/>
          <a:pathLst>
            <a:path>
              <a:moveTo>
                <a:pt x="0" y="45720"/>
              </a:moveTo>
              <a:lnTo>
                <a:pt x="334745" y="45720"/>
              </a:lnTo>
              <a:lnTo>
                <a:pt x="334745" y="46653"/>
              </a:lnTo>
              <a:lnTo>
                <a:pt x="635291" y="46653"/>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FC982558-C921-4B62-8C3D-FADF80CB39D8}">
      <dgm:prSet/>
      <dgm:spPr>
        <a:xfrm>
          <a:off x="5335409" y="3324875"/>
          <a:ext cx="2132190" cy="1201087"/>
        </a:xfrm>
        <a:prstGeom prst="roundRect">
          <a:avLst/>
        </a:prstGeom>
      </dgm:spPr>
      <dgm:t>
        <a:bodyPr/>
        <a:lstStyle/>
        <a:p>
          <a:r>
            <a:rPr lang="en-US" dirty="0" smtClean="0">
              <a:latin typeface="Calibri"/>
              <a:ea typeface="+mn-ea"/>
              <a:cs typeface="+mn-cs"/>
            </a:rPr>
            <a:t>Blood vessel</a:t>
          </a:r>
        </a:p>
        <a:p>
          <a:r>
            <a:rPr lang="en-US" dirty="0" smtClean="0">
              <a:latin typeface="Calibri"/>
              <a:ea typeface="+mn-ea"/>
              <a:cs typeface="+mn-cs"/>
            </a:rPr>
            <a:t>area calculation</a:t>
          </a:r>
          <a:endParaRPr lang="en-US" dirty="0">
            <a:latin typeface="Calibri"/>
            <a:ea typeface="+mn-ea"/>
            <a:cs typeface="+mn-cs"/>
          </a:endParaRPr>
        </a:p>
      </dgm:t>
    </dgm:pt>
    <dgm:pt modelId="{38C87028-2C31-49D7-9902-ABCF28FCB15A}" type="parTrans" cxnId="{E4EE9601-C505-4B54-AD73-ECC13665AABB}">
      <dgm:prSet/>
      <dgm:spPr/>
      <dgm:t>
        <a:bodyPr/>
        <a:lstStyle/>
        <a:p>
          <a:endParaRPr lang="en-US"/>
        </a:p>
      </dgm:t>
    </dgm:pt>
    <dgm:pt modelId="{6874FE4D-71D9-403A-B467-F33FA3962635}" type="sibTrans" cxnId="{E4EE9601-C505-4B54-AD73-ECC13665AABB}">
      <dgm:prSet/>
      <dgm:spPr/>
      <dgm:t>
        <a:bodyPr/>
        <a:lstStyle/>
        <a:p>
          <a:endParaRPr lang="en-US"/>
        </a:p>
      </dgm:t>
    </dgm:pt>
    <dgm:pt modelId="{E84AF150-EDAA-4035-8EF6-B200CF9B52C2}">
      <dgm:prSet/>
      <dgm:spPr>
        <a:xfrm>
          <a:off x="5129934" y="1662437"/>
          <a:ext cx="2001812" cy="1201087"/>
        </a:xfrm>
        <a:prstGeom prst="roundRect">
          <a:avLst/>
        </a:prstGeom>
      </dgm:spPr>
      <dgm:t>
        <a:bodyPr/>
        <a:lstStyle/>
        <a:p>
          <a:r>
            <a:rPr lang="en-US" smtClean="0">
              <a:latin typeface="Calibri"/>
              <a:ea typeface="+mn-ea"/>
              <a:cs typeface="+mn-cs"/>
            </a:rPr>
            <a:t>Image Segmentation</a:t>
          </a:r>
          <a:endParaRPr lang="en-US" dirty="0">
            <a:latin typeface="Calibri"/>
            <a:ea typeface="+mn-ea"/>
            <a:cs typeface="+mn-cs"/>
          </a:endParaRPr>
        </a:p>
      </dgm:t>
    </dgm:pt>
    <dgm:pt modelId="{8A75FE3A-D148-4DF9-A29D-68CEF43EA5A7}" type="sibTrans" cxnId="{9D4D6BE1-1D62-4FB6-ADF2-90F408C49A7F}">
      <dgm:prSet/>
      <dgm:spPr>
        <a:xfrm>
          <a:off x="1206381" y="2861725"/>
          <a:ext cx="4924459" cy="429816"/>
        </a:xfrm>
        <a:custGeom>
          <a:avLst/>
          <a:gdLst/>
          <a:ahLst/>
          <a:cxnLst/>
          <a:rect l="0" t="0" r="0" b="0"/>
          <a:pathLst>
            <a:path>
              <a:moveTo>
                <a:pt x="4924459" y="0"/>
              </a:moveTo>
              <a:lnTo>
                <a:pt x="4924459" y="232008"/>
              </a:lnTo>
              <a:lnTo>
                <a:pt x="0" y="232008"/>
              </a:lnTo>
              <a:lnTo>
                <a:pt x="0" y="429816"/>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F35C5A6F-F41A-4129-8368-0DB1C6EEE620}" type="parTrans" cxnId="{9D4D6BE1-1D62-4FB6-ADF2-90F408C49A7F}">
      <dgm:prSet/>
      <dgm:spPr/>
      <dgm:t>
        <a:bodyPr/>
        <a:lstStyle/>
        <a:p>
          <a:endParaRPr lang="en-US"/>
        </a:p>
      </dgm:t>
    </dgm:pt>
    <dgm:pt modelId="{97BC9F16-2EE6-4528-80B8-9E7C6F7449F9}" type="pres">
      <dgm:prSet presAssocID="{F333EDCC-50BB-4102-B2CC-8C1D8F47DEE3}" presName="Name0" presStyleCnt="0">
        <dgm:presLayoutVars>
          <dgm:dir/>
          <dgm:resizeHandles val="exact"/>
        </dgm:presLayoutVars>
      </dgm:prSet>
      <dgm:spPr/>
      <dgm:t>
        <a:bodyPr/>
        <a:lstStyle/>
        <a:p>
          <a:endParaRPr lang="en-US"/>
        </a:p>
      </dgm:t>
    </dgm:pt>
    <dgm:pt modelId="{402EB15A-D705-493B-8D7C-6FE4A40C8F4A}" type="pres">
      <dgm:prSet presAssocID="{B1E77999-5475-45E7-A70C-85F573D0E607}" presName="node" presStyleLbl="node1" presStyleIdx="0" presStyleCnt="9">
        <dgm:presLayoutVars>
          <dgm:bulletEnabled val="1"/>
        </dgm:presLayoutVars>
      </dgm:prSet>
      <dgm:spPr>
        <a:prstGeom prst="roundRect">
          <a:avLst/>
        </a:prstGeom>
      </dgm:spPr>
      <dgm:t>
        <a:bodyPr/>
        <a:lstStyle/>
        <a:p>
          <a:endParaRPr lang="en-US"/>
        </a:p>
      </dgm:t>
    </dgm:pt>
    <dgm:pt modelId="{8CC384B9-9E8E-467B-8E01-FCC4107A3297}" type="pres">
      <dgm:prSet presAssocID="{5F8AFD9A-7CD6-47EC-BB0F-22BCBB6229AE}" presName="sibTrans" presStyleLbl="sibTrans1D1" presStyleIdx="0" presStyleCnt="8"/>
      <dgm:spPr/>
      <dgm:t>
        <a:bodyPr/>
        <a:lstStyle/>
        <a:p>
          <a:endParaRPr lang="en-US"/>
        </a:p>
      </dgm:t>
    </dgm:pt>
    <dgm:pt modelId="{0C58A654-69B4-49C7-AA47-AA6989F7C006}" type="pres">
      <dgm:prSet presAssocID="{5F8AFD9A-7CD6-47EC-BB0F-22BCBB6229AE}" presName="connectorText" presStyleLbl="sibTrans1D1" presStyleIdx="0" presStyleCnt="8"/>
      <dgm:spPr/>
      <dgm:t>
        <a:bodyPr/>
        <a:lstStyle/>
        <a:p>
          <a:endParaRPr lang="en-US"/>
        </a:p>
      </dgm:t>
    </dgm:pt>
    <dgm:pt modelId="{928D01F1-72B3-464E-945E-A6349FDD44A2}" type="pres">
      <dgm:prSet presAssocID="{E572404C-AE05-4D9B-B080-FF20BF1E07B9}" presName="node" presStyleLbl="node1" presStyleIdx="1" presStyleCnt="9">
        <dgm:presLayoutVars>
          <dgm:bulletEnabled val="1"/>
        </dgm:presLayoutVars>
      </dgm:prSet>
      <dgm:spPr>
        <a:prstGeom prst="roundRect">
          <a:avLst/>
        </a:prstGeom>
      </dgm:spPr>
      <dgm:t>
        <a:bodyPr/>
        <a:lstStyle/>
        <a:p>
          <a:endParaRPr lang="en-US"/>
        </a:p>
      </dgm:t>
    </dgm:pt>
    <dgm:pt modelId="{7D47839E-16A7-4EDD-B5A4-3D5033F6A124}" type="pres">
      <dgm:prSet presAssocID="{83FEE4AE-86CA-4FC3-9926-63DF71074D9E}" presName="sibTrans" presStyleLbl="sibTrans1D1" presStyleIdx="1" presStyleCnt="8"/>
      <dgm:spPr/>
      <dgm:t>
        <a:bodyPr/>
        <a:lstStyle/>
        <a:p>
          <a:endParaRPr lang="en-US"/>
        </a:p>
      </dgm:t>
    </dgm:pt>
    <dgm:pt modelId="{FA7D6E9F-FE5C-4FE5-A784-9170D889B9E8}" type="pres">
      <dgm:prSet presAssocID="{83FEE4AE-86CA-4FC3-9926-63DF71074D9E}" presName="connectorText" presStyleLbl="sibTrans1D1" presStyleIdx="1" presStyleCnt="8"/>
      <dgm:spPr/>
      <dgm:t>
        <a:bodyPr/>
        <a:lstStyle/>
        <a:p>
          <a:endParaRPr lang="en-US"/>
        </a:p>
      </dgm:t>
    </dgm:pt>
    <dgm:pt modelId="{C219060D-006C-4549-9CB9-C6DBBBE7D499}" type="pres">
      <dgm:prSet presAssocID="{1C732A56-E6F7-4D5D-ABD2-93ABEC552D66}" presName="node" presStyleLbl="node1" presStyleIdx="2" presStyleCnt="9">
        <dgm:presLayoutVars>
          <dgm:bulletEnabled val="1"/>
        </dgm:presLayoutVars>
      </dgm:prSet>
      <dgm:spPr>
        <a:prstGeom prst="roundRect">
          <a:avLst/>
        </a:prstGeom>
      </dgm:spPr>
      <dgm:t>
        <a:bodyPr/>
        <a:lstStyle/>
        <a:p>
          <a:endParaRPr lang="en-US"/>
        </a:p>
      </dgm:t>
    </dgm:pt>
    <dgm:pt modelId="{3EE52916-AFDF-4AE7-B1E8-96A20F93011E}" type="pres">
      <dgm:prSet presAssocID="{EF577DA9-754D-4989-B532-3D5A7144F732}" presName="sibTrans" presStyleLbl="sibTrans1D1" presStyleIdx="2" presStyleCnt="8"/>
      <dgm:spPr/>
      <dgm:t>
        <a:bodyPr/>
        <a:lstStyle/>
        <a:p>
          <a:endParaRPr lang="en-US"/>
        </a:p>
      </dgm:t>
    </dgm:pt>
    <dgm:pt modelId="{2DE581AF-B900-4779-A96F-AF2447CC287A}" type="pres">
      <dgm:prSet presAssocID="{EF577DA9-754D-4989-B532-3D5A7144F732}" presName="connectorText" presStyleLbl="sibTrans1D1" presStyleIdx="2" presStyleCnt="8"/>
      <dgm:spPr/>
      <dgm:t>
        <a:bodyPr/>
        <a:lstStyle/>
        <a:p>
          <a:endParaRPr lang="en-US"/>
        </a:p>
      </dgm:t>
    </dgm:pt>
    <dgm:pt modelId="{9614F6B2-6D8A-45CF-81C6-350595BE559B}" type="pres">
      <dgm:prSet presAssocID="{E573CD60-D487-4893-A770-7DF1085EB180}" presName="node" presStyleLbl="node1" presStyleIdx="3" presStyleCnt="9">
        <dgm:presLayoutVars>
          <dgm:bulletEnabled val="1"/>
        </dgm:presLayoutVars>
      </dgm:prSet>
      <dgm:spPr>
        <a:prstGeom prst="roundRect">
          <a:avLst/>
        </a:prstGeom>
      </dgm:spPr>
      <dgm:t>
        <a:bodyPr/>
        <a:lstStyle/>
        <a:p>
          <a:endParaRPr lang="en-US"/>
        </a:p>
      </dgm:t>
    </dgm:pt>
    <dgm:pt modelId="{A23A73F2-921C-4DF6-808C-E5DA05DF4DB2}" type="pres">
      <dgm:prSet presAssocID="{72E92104-AFD9-451B-A6A0-279FD9AB22FF}" presName="sibTrans" presStyleLbl="sibTrans1D1" presStyleIdx="3" presStyleCnt="8"/>
      <dgm:spPr/>
      <dgm:t>
        <a:bodyPr/>
        <a:lstStyle/>
        <a:p>
          <a:endParaRPr lang="en-US"/>
        </a:p>
      </dgm:t>
    </dgm:pt>
    <dgm:pt modelId="{ABB75639-7508-4843-882A-594BD8520FF8}" type="pres">
      <dgm:prSet presAssocID="{72E92104-AFD9-451B-A6A0-279FD9AB22FF}" presName="connectorText" presStyleLbl="sibTrans1D1" presStyleIdx="3" presStyleCnt="8"/>
      <dgm:spPr/>
      <dgm:t>
        <a:bodyPr/>
        <a:lstStyle/>
        <a:p>
          <a:endParaRPr lang="en-US"/>
        </a:p>
      </dgm:t>
    </dgm:pt>
    <dgm:pt modelId="{049BD2B2-96BC-4E96-979C-7BB0007FAE45}" type="pres">
      <dgm:prSet presAssocID="{B410CBFB-BEA7-44BA-B526-2F747A4B52D8}" presName="node" presStyleLbl="node1" presStyleIdx="4" presStyleCnt="9">
        <dgm:presLayoutVars>
          <dgm:bulletEnabled val="1"/>
        </dgm:presLayoutVars>
      </dgm:prSet>
      <dgm:spPr>
        <a:prstGeom prst="roundRect">
          <a:avLst/>
        </a:prstGeom>
      </dgm:spPr>
      <dgm:t>
        <a:bodyPr/>
        <a:lstStyle/>
        <a:p>
          <a:endParaRPr lang="en-US"/>
        </a:p>
      </dgm:t>
    </dgm:pt>
    <dgm:pt modelId="{143C4665-10D6-41D1-96CC-48FC046459A0}" type="pres">
      <dgm:prSet presAssocID="{6B6190A0-B284-47FB-848B-F183544C7481}" presName="sibTrans" presStyleLbl="sibTrans1D1" presStyleIdx="4" presStyleCnt="8"/>
      <dgm:spPr/>
      <dgm:t>
        <a:bodyPr/>
        <a:lstStyle/>
        <a:p>
          <a:endParaRPr lang="en-US"/>
        </a:p>
      </dgm:t>
    </dgm:pt>
    <dgm:pt modelId="{7E1542B8-B789-4293-A56B-27CDB544C557}" type="pres">
      <dgm:prSet presAssocID="{6B6190A0-B284-47FB-848B-F183544C7481}" presName="connectorText" presStyleLbl="sibTrans1D1" presStyleIdx="4" presStyleCnt="8"/>
      <dgm:spPr/>
      <dgm:t>
        <a:bodyPr/>
        <a:lstStyle/>
        <a:p>
          <a:endParaRPr lang="en-US"/>
        </a:p>
      </dgm:t>
    </dgm:pt>
    <dgm:pt modelId="{C6E6A957-D128-4E98-8EDC-E92B90DFCC95}" type="pres">
      <dgm:prSet presAssocID="{E84AF150-EDAA-4035-8EF6-B200CF9B52C2}" presName="node" presStyleLbl="node1" presStyleIdx="5" presStyleCnt="9">
        <dgm:presLayoutVars>
          <dgm:bulletEnabled val="1"/>
        </dgm:presLayoutVars>
      </dgm:prSet>
      <dgm:spPr>
        <a:prstGeom prst="roundRect">
          <a:avLst/>
        </a:prstGeom>
      </dgm:spPr>
      <dgm:t>
        <a:bodyPr/>
        <a:lstStyle/>
        <a:p>
          <a:endParaRPr lang="en-US"/>
        </a:p>
      </dgm:t>
    </dgm:pt>
    <dgm:pt modelId="{F0A14028-BD7E-43AF-950D-7B89216CFAEE}" type="pres">
      <dgm:prSet presAssocID="{8A75FE3A-D148-4DF9-A29D-68CEF43EA5A7}" presName="sibTrans" presStyleLbl="sibTrans1D1" presStyleIdx="5" presStyleCnt="8"/>
      <dgm:spPr/>
      <dgm:t>
        <a:bodyPr/>
        <a:lstStyle/>
        <a:p>
          <a:endParaRPr lang="en-US"/>
        </a:p>
      </dgm:t>
    </dgm:pt>
    <dgm:pt modelId="{2B2AC19C-1004-4B54-8CCD-47D56D19FDAC}" type="pres">
      <dgm:prSet presAssocID="{8A75FE3A-D148-4DF9-A29D-68CEF43EA5A7}" presName="connectorText" presStyleLbl="sibTrans1D1" presStyleIdx="5" presStyleCnt="8"/>
      <dgm:spPr/>
      <dgm:t>
        <a:bodyPr/>
        <a:lstStyle/>
        <a:p>
          <a:endParaRPr lang="en-US"/>
        </a:p>
      </dgm:t>
    </dgm:pt>
    <dgm:pt modelId="{33B88EEC-ED86-4E39-B099-5C68E018F3E0}" type="pres">
      <dgm:prSet presAssocID="{E29E1A0A-FAFB-49C0-AA21-41C8C467E260}" presName="node" presStyleLbl="node1" presStyleIdx="6" presStyleCnt="9">
        <dgm:presLayoutVars>
          <dgm:bulletEnabled val="1"/>
        </dgm:presLayoutVars>
      </dgm:prSet>
      <dgm:spPr>
        <a:prstGeom prst="roundRect">
          <a:avLst/>
        </a:prstGeom>
      </dgm:spPr>
      <dgm:t>
        <a:bodyPr/>
        <a:lstStyle/>
        <a:p>
          <a:endParaRPr lang="en-US"/>
        </a:p>
      </dgm:t>
    </dgm:pt>
    <dgm:pt modelId="{4B5740D2-4B23-4BEF-9F05-F58462CD59AC}" type="pres">
      <dgm:prSet presAssocID="{3FDD591A-7DAD-401A-809E-3AEC1BBA81A3}" presName="sibTrans" presStyleLbl="sibTrans1D1" presStyleIdx="6" presStyleCnt="8"/>
      <dgm:spPr/>
      <dgm:t>
        <a:bodyPr/>
        <a:lstStyle/>
        <a:p>
          <a:endParaRPr lang="en-US"/>
        </a:p>
      </dgm:t>
    </dgm:pt>
    <dgm:pt modelId="{7B6B2446-D784-46D9-AA1C-4D56C098AD27}" type="pres">
      <dgm:prSet presAssocID="{3FDD591A-7DAD-401A-809E-3AEC1BBA81A3}" presName="connectorText" presStyleLbl="sibTrans1D1" presStyleIdx="6" presStyleCnt="8"/>
      <dgm:spPr/>
      <dgm:t>
        <a:bodyPr/>
        <a:lstStyle/>
        <a:p>
          <a:endParaRPr lang="en-US"/>
        </a:p>
      </dgm:t>
    </dgm:pt>
    <dgm:pt modelId="{7D143D35-3697-4078-BA03-96E36EAE73DB}" type="pres">
      <dgm:prSet presAssocID="{A630EE12-38B5-4ECD-889C-1DB5D4F2F418}" presName="node" presStyleLbl="node1" presStyleIdx="7" presStyleCnt="9">
        <dgm:presLayoutVars>
          <dgm:bulletEnabled val="1"/>
        </dgm:presLayoutVars>
      </dgm:prSet>
      <dgm:spPr>
        <a:prstGeom prst="roundRect">
          <a:avLst/>
        </a:prstGeom>
      </dgm:spPr>
      <dgm:t>
        <a:bodyPr/>
        <a:lstStyle/>
        <a:p>
          <a:endParaRPr lang="en-US"/>
        </a:p>
      </dgm:t>
    </dgm:pt>
    <dgm:pt modelId="{B34895FF-6F4A-4718-8A76-C4EC42F39819}" type="pres">
      <dgm:prSet presAssocID="{5CCBBF98-9629-4128-99BD-3C116A634DF7}" presName="sibTrans" presStyleLbl="sibTrans1D1" presStyleIdx="7" presStyleCnt="8"/>
      <dgm:spPr/>
      <dgm:t>
        <a:bodyPr/>
        <a:lstStyle/>
        <a:p>
          <a:endParaRPr lang="en-US"/>
        </a:p>
      </dgm:t>
    </dgm:pt>
    <dgm:pt modelId="{1F847EBC-A80D-463A-9C63-7F7A3F858064}" type="pres">
      <dgm:prSet presAssocID="{5CCBBF98-9629-4128-99BD-3C116A634DF7}" presName="connectorText" presStyleLbl="sibTrans1D1" presStyleIdx="7" presStyleCnt="8"/>
      <dgm:spPr/>
      <dgm:t>
        <a:bodyPr/>
        <a:lstStyle/>
        <a:p>
          <a:endParaRPr lang="en-US"/>
        </a:p>
      </dgm:t>
    </dgm:pt>
    <dgm:pt modelId="{9C8055B2-719D-4080-AD6B-086F061A1790}" type="pres">
      <dgm:prSet presAssocID="{FC982558-C921-4B62-8C3D-FADF80CB39D8}" presName="node" presStyleLbl="node1" presStyleIdx="8" presStyleCnt="9" custScaleX="106513" custLinFactNeighborX="-5006" custLinFactNeighborY="29">
        <dgm:presLayoutVars>
          <dgm:bulletEnabled val="1"/>
        </dgm:presLayoutVars>
      </dgm:prSet>
      <dgm:spPr>
        <a:prstGeom prst="roundRect">
          <a:avLst/>
        </a:prstGeom>
      </dgm:spPr>
      <dgm:t>
        <a:bodyPr/>
        <a:lstStyle/>
        <a:p>
          <a:endParaRPr lang="en-US"/>
        </a:p>
      </dgm:t>
    </dgm:pt>
  </dgm:ptLst>
  <dgm:cxnLst>
    <dgm:cxn modelId="{94C6BD14-28AF-4252-8AF6-2346DFE76455}" type="presOf" srcId="{8A75FE3A-D148-4DF9-A29D-68CEF43EA5A7}" destId="{2B2AC19C-1004-4B54-8CCD-47D56D19FDAC}" srcOrd="1" destOrd="0" presId="urn:microsoft.com/office/officeart/2005/8/layout/bProcess3"/>
    <dgm:cxn modelId="{ECB465F5-A46B-43D2-8CE2-4492A413AB79}" type="presOf" srcId="{5F8AFD9A-7CD6-47EC-BB0F-22BCBB6229AE}" destId="{8CC384B9-9E8E-467B-8E01-FCC4107A3297}" srcOrd="0" destOrd="0" presId="urn:microsoft.com/office/officeart/2005/8/layout/bProcess3"/>
    <dgm:cxn modelId="{3F507C4F-D5EA-4E7B-A546-B2765C45CB48}" type="presOf" srcId="{5CCBBF98-9629-4128-99BD-3C116A634DF7}" destId="{B34895FF-6F4A-4718-8A76-C4EC42F39819}" srcOrd="0" destOrd="0" presId="urn:microsoft.com/office/officeart/2005/8/layout/bProcess3"/>
    <dgm:cxn modelId="{60D2D4AB-EF35-450D-9AFB-C324819370FD}" type="presOf" srcId="{EF577DA9-754D-4989-B532-3D5A7144F732}" destId="{3EE52916-AFDF-4AE7-B1E8-96A20F93011E}" srcOrd="0" destOrd="0" presId="urn:microsoft.com/office/officeart/2005/8/layout/bProcess3"/>
    <dgm:cxn modelId="{1057AF62-4C35-46AB-A731-F841315EBCC6}" type="presOf" srcId="{3FDD591A-7DAD-401A-809E-3AEC1BBA81A3}" destId="{4B5740D2-4B23-4BEF-9F05-F58462CD59AC}" srcOrd="0" destOrd="0" presId="urn:microsoft.com/office/officeart/2005/8/layout/bProcess3"/>
    <dgm:cxn modelId="{043820DE-BB02-406F-8DB8-5CEF92429D5E}" type="presOf" srcId="{E29E1A0A-FAFB-49C0-AA21-41C8C467E260}" destId="{33B88EEC-ED86-4E39-B099-5C68E018F3E0}" srcOrd="0" destOrd="0" presId="urn:microsoft.com/office/officeart/2005/8/layout/bProcess3"/>
    <dgm:cxn modelId="{E4EE9601-C505-4B54-AD73-ECC13665AABB}" srcId="{F333EDCC-50BB-4102-B2CC-8C1D8F47DEE3}" destId="{FC982558-C921-4B62-8C3D-FADF80CB39D8}" srcOrd="8" destOrd="0" parTransId="{38C87028-2C31-49D7-9902-ABCF28FCB15A}" sibTransId="{6874FE4D-71D9-403A-B467-F33FA3962635}"/>
    <dgm:cxn modelId="{33F18C6D-EA87-47B3-9D7A-6D6663D7644A}" type="presOf" srcId="{FC982558-C921-4B62-8C3D-FADF80CB39D8}" destId="{9C8055B2-719D-4080-AD6B-086F061A1790}" srcOrd="0" destOrd="0" presId="urn:microsoft.com/office/officeart/2005/8/layout/bProcess3"/>
    <dgm:cxn modelId="{FC16B9A8-8C2B-4E3E-BDAD-85DB5471E7D7}" type="presOf" srcId="{B1E77999-5475-45E7-A70C-85F573D0E607}" destId="{402EB15A-D705-493B-8D7C-6FE4A40C8F4A}" srcOrd="0" destOrd="0" presId="urn:microsoft.com/office/officeart/2005/8/layout/bProcess3"/>
    <dgm:cxn modelId="{FDACD86B-D48B-4C4B-8856-824754495377}" type="presOf" srcId="{8A75FE3A-D148-4DF9-A29D-68CEF43EA5A7}" destId="{F0A14028-BD7E-43AF-950D-7B89216CFAEE}" srcOrd="0" destOrd="0" presId="urn:microsoft.com/office/officeart/2005/8/layout/bProcess3"/>
    <dgm:cxn modelId="{D9495683-99F4-42F9-B822-0080481E20BD}" type="presOf" srcId="{5CCBBF98-9629-4128-99BD-3C116A634DF7}" destId="{1F847EBC-A80D-463A-9C63-7F7A3F858064}" srcOrd="1" destOrd="0" presId="urn:microsoft.com/office/officeart/2005/8/layout/bProcess3"/>
    <dgm:cxn modelId="{98027C43-C46A-47B7-B5AF-BA3E8B275DEE}" type="presOf" srcId="{5F8AFD9A-7CD6-47EC-BB0F-22BCBB6229AE}" destId="{0C58A654-69B4-49C7-AA47-AA6989F7C006}" srcOrd="1" destOrd="0" presId="urn:microsoft.com/office/officeart/2005/8/layout/bProcess3"/>
    <dgm:cxn modelId="{60D2CEE8-18AD-44B3-B78C-29138B5034B5}" type="presOf" srcId="{E572404C-AE05-4D9B-B080-FF20BF1E07B9}" destId="{928D01F1-72B3-464E-945E-A6349FDD44A2}" srcOrd="0" destOrd="0" presId="urn:microsoft.com/office/officeart/2005/8/layout/bProcess3"/>
    <dgm:cxn modelId="{8A831AA5-9F1B-49E8-9380-4FF134CC599C}" type="presOf" srcId="{83FEE4AE-86CA-4FC3-9926-63DF71074D9E}" destId="{7D47839E-16A7-4EDD-B5A4-3D5033F6A124}" srcOrd="0" destOrd="0" presId="urn:microsoft.com/office/officeart/2005/8/layout/bProcess3"/>
    <dgm:cxn modelId="{53CDE7D4-5196-4EF9-8768-9FD2B2CAD41D}" srcId="{F333EDCC-50BB-4102-B2CC-8C1D8F47DEE3}" destId="{B410CBFB-BEA7-44BA-B526-2F747A4B52D8}" srcOrd="4" destOrd="0" parTransId="{87A8DC04-84D9-4BEE-9182-215C7627E32D}" sibTransId="{6B6190A0-B284-47FB-848B-F183544C7481}"/>
    <dgm:cxn modelId="{5F0B86DF-CF34-45E5-BCBC-448383F6AB05}" type="presOf" srcId="{3FDD591A-7DAD-401A-809E-3AEC1BBA81A3}" destId="{7B6B2446-D784-46D9-AA1C-4D56C098AD27}" srcOrd="1" destOrd="0" presId="urn:microsoft.com/office/officeart/2005/8/layout/bProcess3"/>
    <dgm:cxn modelId="{77D8590B-1700-489B-B204-FE71BA0282CC}" srcId="{F333EDCC-50BB-4102-B2CC-8C1D8F47DEE3}" destId="{B1E77999-5475-45E7-A70C-85F573D0E607}" srcOrd="0" destOrd="0" parTransId="{B39D9ABC-4399-4404-9754-83C677C7125A}" sibTransId="{5F8AFD9A-7CD6-47EC-BB0F-22BCBB6229AE}"/>
    <dgm:cxn modelId="{9D4D6BE1-1D62-4FB6-ADF2-90F408C49A7F}" srcId="{F333EDCC-50BB-4102-B2CC-8C1D8F47DEE3}" destId="{E84AF150-EDAA-4035-8EF6-B200CF9B52C2}" srcOrd="5" destOrd="0" parTransId="{F35C5A6F-F41A-4129-8368-0DB1C6EEE620}" sibTransId="{8A75FE3A-D148-4DF9-A29D-68CEF43EA5A7}"/>
    <dgm:cxn modelId="{37959BF2-22A3-4188-A725-F37998BA760D}" type="presOf" srcId="{83FEE4AE-86CA-4FC3-9926-63DF71074D9E}" destId="{FA7D6E9F-FE5C-4FE5-A784-9170D889B9E8}" srcOrd="1" destOrd="0" presId="urn:microsoft.com/office/officeart/2005/8/layout/bProcess3"/>
    <dgm:cxn modelId="{0D44B400-2336-4B6D-91C4-FE5A7465944A}" type="presOf" srcId="{E573CD60-D487-4893-A770-7DF1085EB180}" destId="{9614F6B2-6D8A-45CF-81C6-350595BE559B}" srcOrd="0" destOrd="0" presId="urn:microsoft.com/office/officeart/2005/8/layout/bProcess3"/>
    <dgm:cxn modelId="{F0821A9E-9AE2-47D5-9485-342A80C5FC9A}" srcId="{F333EDCC-50BB-4102-B2CC-8C1D8F47DEE3}" destId="{A630EE12-38B5-4ECD-889C-1DB5D4F2F418}" srcOrd="7" destOrd="0" parTransId="{D3835870-D910-4EBD-A229-DA1DFCD645AF}" sibTransId="{5CCBBF98-9629-4128-99BD-3C116A634DF7}"/>
    <dgm:cxn modelId="{8245E228-B8B3-4D7D-B666-C674EA2377FD}" type="presOf" srcId="{6B6190A0-B284-47FB-848B-F183544C7481}" destId="{7E1542B8-B789-4293-A56B-27CDB544C557}" srcOrd="1" destOrd="0" presId="urn:microsoft.com/office/officeart/2005/8/layout/bProcess3"/>
    <dgm:cxn modelId="{741BC5EF-C116-478C-8E14-BFBCAD61C88D}" type="presOf" srcId="{B410CBFB-BEA7-44BA-B526-2F747A4B52D8}" destId="{049BD2B2-96BC-4E96-979C-7BB0007FAE45}" srcOrd="0" destOrd="0" presId="urn:microsoft.com/office/officeart/2005/8/layout/bProcess3"/>
    <dgm:cxn modelId="{AD9DF1C2-3B07-478D-89EB-BB15F4071147}" type="presOf" srcId="{6B6190A0-B284-47FB-848B-F183544C7481}" destId="{143C4665-10D6-41D1-96CC-48FC046459A0}" srcOrd="0" destOrd="0" presId="urn:microsoft.com/office/officeart/2005/8/layout/bProcess3"/>
    <dgm:cxn modelId="{C28B3DF0-8B70-48D3-9B84-A8CFDA62206D}" srcId="{F333EDCC-50BB-4102-B2CC-8C1D8F47DEE3}" destId="{1C732A56-E6F7-4D5D-ABD2-93ABEC552D66}" srcOrd="2" destOrd="0" parTransId="{B6592C2A-61F1-47E8-BABC-11C253BBED76}" sibTransId="{EF577DA9-754D-4989-B532-3D5A7144F732}"/>
    <dgm:cxn modelId="{426AB14F-5563-4E63-80BD-3841EAD747C4}" type="presOf" srcId="{1C732A56-E6F7-4D5D-ABD2-93ABEC552D66}" destId="{C219060D-006C-4549-9CB9-C6DBBBE7D499}" srcOrd="0" destOrd="0" presId="urn:microsoft.com/office/officeart/2005/8/layout/bProcess3"/>
    <dgm:cxn modelId="{809C40C6-8A0F-4FBF-9126-1AAE7909CD18}" type="presOf" srcId="{F333EDCC-50BB-4102-B2CC-8C1D8F47DEE3}" destId="{97BC9F16-2EE6-4528-80B8-9E7C6F7449F9}" srcOrd="0" destOrd="0" presId="urn:microsoft.com/office/officeart/2005/8/layout/bProcess3"/>
    <dgm:cxn modelId="{A336706A-2FAC-4FA2-9CC6-AC05D17CD401}" type="presOf" srcId="{EF577DA9-754D-4989-B532-3D5A7144F732}" destId="{2DE581AF-B900-4779-A96F-AF2447CC287A}" srcOrd="1" destOrd="0" presId="urn:microsoft.com/office/officeart/2005/8/layout/bProcess3"/>
    <dgm:cxn modelId="{263BE8C2-D630-48F5-82D4-B6B231D4A178}" srcId="{F333EDCC-50BB-4102-B2CC-8C1D8F47DEE3}" destId="{E29E1A0A-FAFB-49C0-AA21-41C8C467E260}" srcOrd="6" destOrd="0" parTransId="{08641BA9-6503-4ABE-BD6E-6C058D92556E}" sibTransId="{3FDD591A-7DAD-401A-809E-3AEC1BBA81A3}"/>
    <dgm:cxn modelId="{F7CF8152-BBAA-43FE-9734-34DD0EB6B090}" srcId="{F333EDCC-50BB-4102-B2CC-8C1D8F47DEE3}" destId="{E573CD60-D487-4893-A770-7DF1085EB180}" srcOrd="3" destOrd="0" parTransId="{8B03467A-FA63-4A71-B9D1-5BC975BB729D}" sibTransId="{72E92104-AFD9-451B-A6A0-279FD9AB22FF}"/>
    <dgm:cxn modelId="{A45D353A-A61F-4097-B481-EE28349F8B34}" type="presOf" srcId="{E84AF150-EDAA-4035-8EF6-B200CF9B52C2}" destId="{C6E6A957-D128-4E98-8EDC-E92B90DFCC95}" srcOrd="0" destOrd="0" presId="urn:microsoft.com/office/officeart/2005/8/layout/bProcess3"/>
    <dgm:cxn modelId="{73B0546F-92BB-4043-AC57-714E67C68988}" srcId="{F333EDCC-50BB-4102-B2CC-8C1D8F47DEE3}" destId="{E572404C-AE05-4D9B-B080-FF20BF1E07B9}" srcOrd="1" destOrd="0" parTransId="{C28B5AF9-DCDF-4BAC-BBEB-7DB8AE5EA8A2}" sibTransId="{83FEE4AE-86CA-4FC3-9926-63DF71074D9E}"/>
    <dgm:cxn modelId="{8E39DC9D-A32F-4AA8-BBEC-AD6B6EDD43CE}" type="presOf" srcId="{72E92104-AFD9-451B-A6A0-279FD9AB22FF}" destId="{A23A73F2-921C-4DF6-808C-E5DA05DF4DB2}" srcOrd="0" destOrd="0" presId="urn:microsoft.com/office/officeart/2005/8/layout/bProcess3"/>
    <dgm:cxn modelId="{743E93F6-ED23-4B3E-AEFC-58A849EFEF9E}" type="presOf" srcId="{A630EE12-38B5-4ECD-889C-1DB5D4F2F418}" destId="{7D143D35-3697-4078-BA03-96E36EAE73DB}" srcOrd="0" destOrd="0" presId="urn:microsoft.com/office/officeart/2005/8/layout/bProcess3"/>
    <dgm:cxn modelId="{947BC9E0-6B30-4B7B-A12E-7B9653C7528C}" type="presOf" srcId="{72E92104-AFD9-451B-A6A0-279FD9AB22FF}" destId="{ABB75639-7508-4843-882A-594BD8520FF8}" srcOrd="1" destOrd="0" presId="urn:microsoft.com/office/officeart/2005/8/layout/bProcess3"/>
    <dgm:cxn modelId="{DBD41B27-97C4-4121-8A26-DFDCE0010226}" type="presParOf" srcId="{97BC9F16-2EE6-4528-80B8-9E7C6F7449F9}" destId="{402EB15A-D705-493B-8D7C-6FE4A40C8F4A}" srcOrd="0" destOrd="0" presId="urn:microsoft.com/office/officeart/2005/8/layout/bProcess3"/>
    <dgm:cxn modelId="{88DDF1F1-E922-4284-A508-57FCDE2B2E03}" type="presParOf" srcId="{97BC9F16-2EE6-4528-80B8-9E7C6F7449F9}" destId="{8CC384B9-9E8E-467B-8E01-FCC4107A3297}" srcOrd="1" destOrd="0" presId="urn:microsoft.com/office/officeart/2005/8/layout/bProcess3"/>
    <dgm:cxn modelId="{5E5DED6F-3F4A-4107-8F71-135D80BE7A81}" type="presParOf" srcId="{8CC384B9-9E8E-467B-8E01-FCC4107A3297}" destId="{0C58A654-69B4-49C7-AA47-AA6989F7C006}" srcOrd="0" destOrd="0" presId="urn:microsoft.com/office/officeart/2005/8/layout/bProcess3"/>
    <dgm:cxn modelId="{0704FCE8-C59F-4BD1-8CC2-E61FCE504C68}" type="presParOf" srcId="{97BC9F16-2EE6-4528-80B8-9E7C6F7449F9}" destId="{928D01F1-72B3-464E-945E-A6349FDD44A2}" srcOrd="2" destOrd="0" presId="urn:microsoft.com/office/officeart/2005/8/layout/bProcess3"/>
    <dgm:cxn modelId="{48B8C69A-165A-4CCF-9EA4-4DA1FEE6F4F9}" type="presParOf" srcId="{97BC9F16-2EE6-4528-80B8-9E7C6F7449F9}" destId="{7D47839E-16A7-4EDD-B5A4-3D5033F6A124}" srcOrd="3" destOrd="0" presId="urn:microsoft.com/office/officeart/2005/8/layout/bProcess3"/>
    <dgm:cxn modelId="{CDE58D9B-7987-464B-8D5B-070B02DA7F77}" type="presParOf" srcId="{7D47839E-16A7-4EDD-B5A4-3D5033F6A124}" destId="{FA7D6E9F-FE5C-4FE5-A784-9170D889B9E8}" srcOrd="0" destOrd="0" presId="urn:microsoft.com/office/officeart/2005/8/layout/bProcess3"/>
    <dgm:cxn modelId="{4D7AB1BF-1029-418D-94AD-CC4C33780AD8}" type="presParOf" srcId="{97BC9F16-2EE6-4528-80B8-9E7C6F7449F9}" destId="{C219060D-006C-4549-9CB9-C6DBBBE7D499}" srcOrd="4" destOrd="0" presId="urn:microsoft.com/office/officeart/2005/8/layout/bProcess3"/>
    <dgm:cxn modelId="{480CD7CD-EE1D-4883-9F54-4FFEB6164B27}" type="presParOf" srcId="{97BC9F16-2EE6-4528-80B8-9E7C6F7449F9}" destId="{3EE52916-AFDF-4AE7-B1E8-96A20F93011E}" srcOrd="5" destOrd="0" presId="urn:microsoft.com/office/officeart/2005/8/layout/bProcess3"/>
    <dgm:cxn modelId="{8E974E75-C869-43CD-B677-8EB223A3710B}" type="presParOf" srcId="{3EE52916-AFDF-4AE7-B1E8-96A20F93011E}" destId="{2DE581AF-B900-4779-A96F-AF2447CC287A}" srcOrd="0" destOrd="0" presId="urn:microsoft.com/office/officeart/2005/8/layout/bProcess3"/>
    <dgm:cxn modelId="{6CF235E1-40EC-4FA4-93DD-0643E42A23CB}" type="presParOf" srcId="{97BC9F16-2EE6-4528-80B8-9E7C6F7449F9}" destId="{9614F6B2-6D8A-45CF-81C6-350595BE559B}" srcOrd="6" destOrd="0" presId="urn:microsoft.com/office/officeart/2005/8/layout/bProcess3"/>
    <dgm:cxn modelId="{274A21BC-00C8-4453-9F6E-1E2E9B339018}" type="presParOf" srcId="{97BC9F16-2EE6-4528-80B8-9E7C6F7449F9}" destId="{A23A73F2-921C-4DF6-808C-E5DA05DF4DB2}" srcOrd="7" destOrd="0" presId="urn:microsoft.com/office/officeart/2005/8/layout/bProcess3"/>
    <dgm:cxn modelId="{98621B1C-38FF-427F-9102-3C3DFA108B5C}" type="presParOf" srcId="{A23A73F2-921C-4DF6-808C-E5DA05DF4DB2}" destId="{ABB75639-7508-4843-882A-594BD8520FF8}" srcOrd="0" destOrd="0" presId="urn:microsoft.com/office/officeart/2005/8/layout/bProcess3"/>
    <dgm:cxn modelId="{B137600A-2A7A-4FBC-826F-1DCA782C1A14}" type="presParOf" srcId="{97BC9F16-2EE6-4528-80B8-9E7C6F7449F9}" destId="{049BD2B2-96BC-4E96-979C-7BB0007FAE45}" srcOrd="8" destOrd="0" presId="urn:microsoft.com/office/officeart/2005/8/layout/bProcess3"/>
    <dgm:cxn modelId="{1FCECBF2-7C9B-43FE-A682-EEDE50EFBC5D}" type="presParOf" srcId="{97BC9F16-2EE6-4528-80B8-9E7C6F7449F9}" destId="{143C4665-10D6-41D1-96CC-48FC046459A0}" srcOrd="9" destOrd="0" presId="urn:microsoft.com/office/officeart/2005/8/layout/bProcess3"/>
    <dgm:cxn modelId="{45139B19-58D1-4D4C-B60D-53C799093462}" type="presParOf" srcId="{143C4665-10D6-41D1-96CC-48FC046459A0}" destId="{7E1542B8-B789-4293-A56B-27CDB544C557}" srcOrd="0" destOrd="0" presId="urn:microsoft.com/office/officeart/2005/8/layout/bProcess3"/>
    <dgm:cxn modelId="{DA987826-CA44-4688-B09E-99B21942263C}" type="presParOf" srcId="{97BC9F16-2EE6-4528-80B8-9E7C6F7449F9}" destId="{C6E6A957-D128-4E98-8EDC-E92B90DFCC95}" srcOrd="10" destOrd="0" presId="urn:microsoft.com/office/officeart/2005/8/layout/bProcess3"/>
    <dgm:cxn modelId="{811A299A-42CF-4DBD-9E9E-843975F39DB4}" type="presParOf" srcId="{97BC9F16-2EE6-4528-80B8-9E7C6F7449F9}" destId="{F0A14028-BD7E-43AF-950D-7B89216CFAEE}" srcOrd="11" destOrd="0" presId="urn:microsoft.com/office/officeart/2005/8/layout/bProcess3"/>
    <dgm:cxn modelId="{C8915557-4055-4047-B35A-D7463A97CFDC}" type="presParOf" srcId="{F0A14028-BD7E-43AF-950D-7B89216CFAEE}" destId="{2B2AC19C-1004-4B54-8CCD-47D56D19FDAC}" srcOrd="0" destOrd="0" presId="urn:microsoft.com/office/officeart/2005/8/layout/bProcess3"/>
    <dgm:cxn modelId="{6BBB5EA0-4031-43E5-9AD2-8CB3D9BC7536}" type="presParOf" srcId="{97BC9F16-2EE6-4528-80B8-9E7C6F7449F9}" destId="{33B88EEC-ED86-4E39-B099-5C68E018F3E0}" srcOrd="12" destOrd="0" presId="urn:microsoft.com/office/officeart/2005/8/layout/bProcess3"/>
    <dgm:cxn modelId="{853520BB-03B3-4767-B52C-A0DA3ADC0C5D}" type="presParOf" srcId="{97BC9F16-2EE6-4528-80B8-9E7C6F7449F9}" destId="{4B5740D2-4B23-4BEF-9F05-F58462CD59AC}" srcOrd="13" destOrd="0" presId="urn:microsoft.com/office/officeart/2005/8/layout/bProcess3"/>
    <dgm:cxn modelId="{755AF4DF-6E3F-4B21-86D5-75B8C6CA154E}" type="presParOf" srcId="{4B5740D2-4B23-4BEF-9F05-F58462CD59AC}" destId="{7B6B2446-D784-46D9-AA1C-4D56C098AD27}" srcOrd="0" destOrd="0" presId="urn:microsoft.com/office/officeart/2005/8/layout/bProcess3"/>
    <dgm:cxn modelId="{B9F46D56-A1C6-44D2-833E-3078BA7D51B0}" type="presParOf" srcId="{97BC9F16-2EE6-4528-80B8-9E7C6F7449F9}" destId="{7D143D35-3697-4078-BA03-96E36EAE73DB}" srcOrd="14" destOrd="0" presId="urn:microsoft.com/office/officeart/2005/8/layout/bProcess3"/>
    <dgm:cxn modelId="{CCA47864-B2A7-406A-9987-28EAB8569D43}" type="presParOf" srcId="{97BC9F16-2EE6-4528-80B8-9E7C6F7449F9}" destId="{B34895FF-6F4A-4718-8A76-C4EC42F39819}" srcOrd="15" destOrd="0" presId="urn:microsoft.com/office/officeart/2005/8/layout/bProcess3"/>
    <dgm:cxn modelId="{9015C872-AAE7-4D16-9818-2652B26A2F3A}" type="presParOf" srcId="{B34895FF-6F4A-4718-8A76-C4EC42F39819}" destId="{1F847EBC-A80D-463A-9C63-7F7A3F858064}" srcOrd="0" destOrd="0" presId="urn:microsoft.com/office/officeart/2005/8/layout/bProcess3"/>
    <dgm:cxn modelId="{EC1C52A2-909F-4A62-8CD5-6E0FC2DD1EAB}" type="presParOf" srcId="{97BC9F16-2EE6-4528-80B8-9E7C6F7449F9}" destId="{9C8055B2-719D-4080-AD6B-086F061A1790}"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670357-5F84-4B7E-A7F9-4E02C0D485E8}" type="doc">
      <dgm:prSet loTypeId="urn:microsoft.com/office/officeart/2005/8/layout/arrow2" loCatId="process" qsTypeId="urn:microsoft.com/office/officeart/2005/8/quickstyle/3d1" qsCatId="3D" csTypeId="urn:microsoft.com/office/officeart/2005/8/colors/accent1_4" csCatId="accent1" phldr="1"/>
      <dgm:spPr/>
    </dgm:pt>
    <dgm:pt modelId="{D96AEA17-7DF4-403F-996D-B774E137AFC0}">
      <dgm:prSet phldrT="[Text]" custT="1"/>
      <dgm:spPr/>
      <dgm:t>
        <a:bodyPr/>
        <a:lstStyle/>
        <a:p>
          <a:r>
            <a:rPr kumimoji="0" lang="en-US" sz="2400" kern="1200" cap="none" dirty="0" smtClean="0">
              <a:ln w="5000" cmpd="sng">
                <a:prstDash val="solid"/>
              </a:ln>
              <a:solidFill>
                <a:schemeClr val="accent1">
                  <a:lumMod val="20000"/>
                  <a:lumOff val="80000"/>
                </a:schemeClr>
              </a:solidFill>
              <a:effectLst>
                <a:outerShdw blurRad="38100" dist="38100" dir="2700000" algn="tl">
                  <a:srgbClr val="000000">
                    <a:alpha val="43137"/>
                  </a:srgbClr>
                </a:outerShdw>
              </a:effectLst>
              <a:latin typeface="+mn-lt"/>
              <a:ea typeface="+mj-ea"/>
              <a:cs typeface="Adobe Arabic" pitchFamily="18" charset="-78"/>
            </a:rPr>
            <a:t>MICROANEURYSMS &amp;</a:t>
          </a:r>
          <a:r>
            <a:rPr kumimoji="0" lang="en-US" sz="2400" kern="1200" cap="all" dirty="0" smtClean="0">
              <a:ln w="5000" cmpd="sng">
                <a:prstDash val="solid"/>
              </a:ln>
              <a:solidFill>
                <a:schemeClr val="accent1">
                  <a:lumMod val="20000"/>
                  <a:lumOff val="80000"/>
                </a:schemeClr>
              </a:solidFill>
              <a:effectLst>
                <a:outerShdw blurRad="38100" dist="38100" dir="2700000" algn="tl">
                  <a:srgbClr val="000000">
                    <a:alpha val="43137"/>
                  </a:srgbClr>
                </a:outerShdw>
              </a:effectLst>
              <a:latin typeface="+mn-lt"/>
              <a:ea typeface="+mj-ea"/>
              <a:cs typeface="Adobe Arabic" pitchFamily="18" charset="-78"/>
            </a:rPr>
            <a:t> </a:t>
          </a:r>
          <a:r>
            <a:rPr lang="en-US" sz="2400" kern="1200" dirty="0" smtClean="0">
              <a:solidFill>
                <a:schemeClr val="accent1">
                  <a:lumMod val="20000"/>
                  <a:lumOff val="80000"/>
                </a:schemeClr>
              </a:solidFill>
              <a:effectLst>
                <a:outerShdw blurRad="38100" dist="38100" dir="2700000" algn="tl">
                  <a:srgbClr val="000000">
                    <a:alpha val="43137"/>
                  </a:srgbClr>
                </a:outerShdw>
              </a:effectLst>
            </a:rPr>
            <a:t>EXUDATE  </a:t>
          </a:r>
          <a:r>
            <a:rPr lang="en-US" sz="2400" kern="1200" dirty="0" smtClean="0">
              <a:solidFill>
                <a:schemeClr val="accent1">
                  <a:lumMod val="20000"/>
                  <a:lumOff val="80000"/>
                </a:schemeClr>
              </a:solidFill>
              <a:effectLst>
                <a:outerShdw blurRad="38100" dist="38100" dir="2700000" algn="tl">
                  <a:srgbClr val="000000">
                    <a:alpha val="43137"/>
                  </a:srgbClr>
                </a:outerShdw>
              </a:effectLst>
              <a:latin typeface="+mn-lt"/>
            </a:rPr>
            <a:t>DETECTION </a:t>
          </a:r>
          <a:endParaRPr lang="en-US" sz="2400" kern="1200" dirty="0">
            <a:solidFill>
              <a:schemeClr val="accent1">
                <a:lumMod val="20000"/>
                <a:lumOff val="80000"/>
              </a:schemeClr>
            </a:solidFill>
            <a:effectLst>
              <a:outerShdw blurRad="38100" dist="38100" dir="2700000" algn="tl">
                <a:srgbClr val="000000">
                  <a:alpha val="43137"/>
                </a:srgbClr>
              </a:outerShdw>
            </a:effectLst>
            <a:latin typeface="+mn-lt"/>
          </a:endParaRPr>
        </a:p>
      </dgm:t>
    </dgm:pt>
    <dgm:pt modelId="{58F9536D-40BC-4A10-86E0-4AC421489CB2}" type="parTrans" cxnId="{6694A5C1-DFA9-4AB1-AFF5-ECEFF51701AD}">
      <dgm:prSet/>
      <dgm:spPr/>
      <dgm:t>
        <a:bodyPr/>
        <a:lstStyle/>
        <a:p>
          <a:endParaRPr lang="en-US"/>
        </a:p>
      </dgm:t>
    </dgm:pt>
    <dgm:pt modelId="{167DE357-9945-4564-B934-3EF127E8FAE9}" type="sibTrans" cxnId="{6694A5C1-DFA9-4AB1-AFF5-ECEFF51701AD}">
      <dgm:prSet/>
      <dgm:spPr/>
      <dgm:t>
        <a:bodyPr/>
        <a:lstStyle/>
        <a:p>
          <a:endParaRPr lang="en-US"/>
        </a:p>
      </dgm:t>
    </dgm:pt>
    <dgm:pt modelId="{3F6FDC58-B9A9-4EB9-8F87-48EE56ACEAAA}">
      <dgm:prSet phldrT="[Text]" custT="1"/>
      <dgm:spPr/>
      <dgm:t>
        <a:bodyPr/>
        <a:lstStyle/>
        <a:p>
          <a:r>
            <a:rPr lang="en-US" sz="2400" dirty="0" smtClean="0">
              <a:solidFill>
                <a:schemeClr val="accent1">
                  <a:lumMod val="20000"/>
                  <a:lumOff val="80000"/>
                </a:schemeClr>
              </a:solidFill>
              <a:effectLst>
                <a:outerShdw blurRad="38100" dist="38100" dir="2700000" algn="tl">
                  <a:srgbClr val="000000">
                    <a:alpha val="43137"/>
                  </a:srgbClr>
                </a:outerShdw>
              </a:effectLst>
            </a:rPr>
            <a:t>CODE OPTMAIZATION</a:t>
          </a:r>
          <a:endParaRPr lang="en-US" sz="2400" dirty="0">
            <a:solidFill>
              <a:schemeClr val="accent1">
                <a:lumMod val="20000"/>
                <a:lumOff val="80000"/>
              </a:schemeClr>
            </a:solidFill>
            <a:effectLst>
              <a:outerShdw blurRad="38100" dist="38100" dir="2700000" algn="tl">
                <a:srgbClr val="000000">
                  <a:alpha val="43137"/>
                </a:srgbClr>
              </a:outerShdw>
            </a:effectLst>
          </a:endParaRPr>
        </a:p>
      </dgm:t>
    </dgm:pt>
    <dgm:pt modelId="{62FF1450-743B-47A2-BA48-EADBFC37347D}" type="parTrans" cxnId="{70F05BD2-5B74-4045-A720-0E0E8A1D7188}">
      <dgm:prSet/>
      <dgm:spPr/>
      <dgm:t>
        <a:bodyPr/>
        <a:lstStyle/>
        <a:p>
          <a:endParaRPr lang="en-US"/>
        </a:p>
      </dgm:t>
    </dgm:pt>
    <dgm:pt modelId="{C082150C-43B1-420E-A53E-2DE3453C0E23}" type="sibTrans" cxnId="{70F05BD2-5B74-4045-A720-0E0E8A1D7188}">
      <dgm:prSet/>
      <dgm:spPr/>
      <dgm:t>
        <a:bodyPr/>
        <a:lstStyle/>
        <a:p>
          <a:endParaRPr lang="en-US"/>
        </a:p>
      </dgm:t>
    </dgm:pt>
    <dgm:pt modelId="{8FE96DCF-4166-4B9D-88AC-8C2846F22BD8}">
      <dgm:prSet phldrT="[Text]" custT="1"/>
      <dgm:spPr/>
      <dgm:t>
        <a:bodyPr/>
        <a:lstStyle/>
        <a:p>
          <a:r>
            <a:rPr lang="en-US" sz="2400" dirty="0" smtClean="0">
              <a:solidFill>
                <a:schemeClr val="accent1">
                  <a:lumMod val="20000"/>
                  <a:lumOff val="80000"/>
                </a:schemeClr>
              </a:solidFill>
              <a:effectLst>
                <a:outerShdw blurRad="38100" dist="38100" dir="2700000" algn="tl">
                  <a:srgbClr val="000000">
                    <a:alpha val="43137"/>
                  </a:srgbClr>
                </a:outerShdw>
              </a:effectLst>
            </a:rPr>
            <a:t>COMPACT EMBEDDED SYSTEM</a:t>
          </a:r>
          <a:endParaRPr lang="en-US" sz="2400" dirty="0">
            <a:solidFill>
              <a:schemeClr val="accent1">
                <a:lumMod val="20000"/>
                <a:lumOff val="80000"/>
              </a:schemeClr>
            </a:solidFill>
            <a:effectLst>
              <a:outerShdw blurRad="38100" dist="38100" dir="2700000" algn="tl">
                <a:srgbClr val="000000">
                  <a:alpha val="43137"/>
                </a:srgbClr>
              </a:outerShdw>
            </a:effectLst>
          </a:endParaRPr>
        </a:p>
      </dgm:t>
    </dgm:pt>
    <dgm:pt modelId="{F1121781-A3FF-4360-8933-A45FD8BEE221}" type="parTrans" cxnId="{9277208E-E7C9-470A-A7BA-CE27D7CBD30F}">
      <dgm:prSet/>
      <dgm:spPr/>
      <dgm:t>
        <a:bodyPr/>
        <a:lstStyle/>
        <a:p>
          <a:endParaRPr lang="en-US"/>
        </a:p>
      </dgm:t>
    </dgm:pt>
    <dgm:pt modelId="{DE992461-C810-4A45-A6EE-33B4AC35CA7D}" type="sibTrans" cxnId="{9277208E-E7C9-470A-A7BA-CE27D7CBD30F}">
      <dgm:prSet/>
      <dgm:spPr/>
      <dgm:t>
        <a:bodyPr/>
        <a:lstStyle/>
        <a:p>
          <a:endParaRPr lang="en-US"/>
        </a:p>
      </dgm:t>
    </dgm:pt>
    <dgm:pt modelId="{FDFF4D37-BB5E-43F8-9A1B-2AA0254D2B7B}" type="pres">
      <dgm:prSet presAssocID="{92670357-5F84-4B7E-A7F9-4E02C0D485E8}" presName="arrowDiagram" presStyleCnt="0">
        <dgm:presLayoutVars>
          <dgm:chMax val="5"/>
          <dgm:dir/>
          <dgm:resizeHandles val="exact"/>
        </dgm:presLayoutVars>
      </dgm:prSet>
      <dgm:spPr/>
    </dgm:pt>
    <dgm:pt modelId="{BC12D2FA-9C8A-46C8-BE84-8783F69A0EA1}" type="pres">
      <dgm:prSet presAssocID="{92670357-5F84-4B7E-A7F9-4E02C0D485E8}" presName="arrow" presStyleLbl="bgShp" presStyleIdx="0" presStyleCnt="1">
        <dgm:style>
          <a:lnRef idx="0">
            <a:schemeClr val="dk1"/>
          </a:lnRef>
          <a:fillRef idx="3">
            <a:schemeClr val="dk1"/>
          </a:fillRef>
          <a:effectRef idx="3">
            <a:schemeClr val="dk1"/>
          </a:effectRef>
          <a:fontRef idx="minor">
            <a:schemeClr val="lt1"/>
          </a:fontRef>
        </dgm:style>
      </dgm:prSet>
      <dgm:spPr/>
    </dgm:pt>
    <dgm:pt modelId="{C0D317AB-685F-46DD-A848-A1CEA02FE406}" type="pres">
      <dgm:prSet presAssocID="{92670357-5F84-4B7E-A7F9-4E02C0D485E8}" presName="arrowDiagram3" presStyleCnt="0"/>
      <dgm:spPr/>
    </dgm:pt>
    <dgm:pt modelId="{C62765CA-E6D9-4B1B-866C-C08CF4673492}" type="pres">
      <dgm:prSet presAssocID="{D96AEA17-7DF4-403F-996D-B774E137AFC0}" presName="bullet3a" presStyleLbl="node1" presStyleIdx="0" presStyleCnt="3">
        <dgm:style>
          <a:lnRef idx="0">
            <a:schemeClr val="accent1"/>
          </a:lnRef>
          <a:fillRef idx="3">
            <a:schemeClr val="accent1"/>
          </a:fillRef>
          <a:effectRef idx="3">
            <a:schemeClr val="accent1"/>
          </a:effectRef>
          <a:fontRef idx="minor">
            <a:schemeClr val="lt1"/>
          </a:fontRef>
        </dgm:style>
      </dgm:prSet>
      <dgm:spPr/>
    </dgm:pt>
    <dgm:pt modelId="{801935E0-D2C1-4CB0-8C16-FE2630DAF37D}" type="pres">
      <dgm:prSet presAssocID="{D96AEA17-7DF4-403F-996D-B774E137AFC0}" presName="textBox3a" presStyleLbl="revTx" presStyleIdx="0" presStyleCnt="3" custAng="0" custScaleX="214089" custScaleY="90078" custLinFactNeighborX="53287" custLinFactNeighborY="-5257">
        <dgm:presLayoutVars>
          <dgm:bulletEnabled val="1"/>
        </dgm:presLayoutVars>
      </dgm:prSet>
      <dgm:spPr/>
      <dgm:t>
        <a:bodyPr/>
        <a:lstStyle/>
        <a:p>
          <a:endParaRPr lang="en-US"/>
        </a:p>
      </dgm:t>
    </dgm:pt>
    <dgm:pt modelId="{4B5B5BF9-4783-4169-82C5-C7B3ED60D1BD}" type="pres">
      <dgm:prSet presAssocID="{3F6FDC58-B9A9-4EB9-8F87-48EE56ACEAAA}" presName="bullet3b" presStyleLbl="node1" presStyleIdx="1" presStyleCnt="3">
        <dgm:style>
          <a:lnRef idx="0">
            <a:schemeClr val="accent1"/>
          </a:lnRef>
          <a:fillRef idx="3">
            <a:schemeClr val="accent1"/>
          </a:fillRef>
          <a:effectRef idx="3">
            <a:schemeClr val="accent1"/>
          </a:effectRef>
          <a:fontRef idx="minor">
            <a:schemeClr val="lt1"/>
          </a:fontRef>
        </dgm:style>
      </dgm:prSet>
      <dgm:spPr/>
    </dgm:pt>
    <dgm:pt modelId="{178AB338-E698-4B8A-9305-CF8BE0D0D641}" type="pres">
      <dgm:prSet presAssocID="{3F6FDC58-B9A9-4EB9-8F87-48EE56ACEAAA}" presName="textBox3b" presStyleLbl="revTx" presStyleIdx="1" presStyleCnt="3" custScaleX="137065" custScaleY="36019" custLinFactNeighborX="9239" custLinFactNeighborY="-22570">
        <dgm:presLayoutVars>
          <dgm:bulletEnabled val="1"/>
        </dgm:presLayoutVars>
      </dgm:prSet>
      <dgm:spPr/>
      <dgm:t>
        <a:bodyPr/>
        <a:lstStyle/>
        <a:p>
          <a:endParaRPr lang="en-US"/>
        </a:p>
      </dgm:t>
    </dgm:pt>
    <dgm:pt modelId="{B49C0BE2-E855-4480-BDE4-DE85F19FEC58}" type="pres">
      <dgm:prSet presAssocID="{8FE96DCF-4166-4B9D-88AC-8C2846F22BD8}" presName="bullet3c" presStyleLbl="node1" presStyleIdx="2" presStyleCnt="3">
        <dgm:style>
          <a:lnRef idx="0">
            <a:schemeClr val="accent1"/>
          </a:lnRef>
          <a:fillRef idx="3">
            <a:schemeClr val="accent1"/>
          </a:fillRef>
          <a:effectRef idx="3">
            <a:schemeClr val="accent1"/>
          </a:effectRef>
          <a:fontRef idx="minor">
            <a:schemeClr val="lt1"/>
          </a:fontRef>
        </dgm:style>
      </dgm:prSet>
      <dgm:spPr/>
    </dgm:pt>
    <dgm:pt modelId="{77EA26F4-5F0C-4791-98DD-CAE3DE1443F1}" type="pres">
      <dgm:prSet presAssocID="{8FE96DCF-4166-4B9D-88AC-8C2846F22BD8}" presName="textBox3c" presStyleLbl="revTx" presStyleIdx="2" presStyleCnt="3" custScaleX="150851" custScaleY="26661" custLinFactNeighborX="6832" custLinFactNeighborY="-28422">
        <dgm:presLayoutVars>
          <dgm:bulletEnabled val="1"/>
        </dgm:presLayoutVars>
      </dgm:prSet>
      <dgm:spPr/>
      <dgm:t>
        <a:bodyPr/>
        <a:lstStyle/>
        <a:p>
          <a:endParaRPr lang="en-US"/>
        </a:p>
      </dgm:t>
    </dgm:pt>
  </dgm:ptLst>
  <dgm:cxnLst>
    <dgm:cxn modelId="{6694A5C1-DFA9-4AB1-AFF5-ECEFF51701AD}" srcId="{92670357-5F84-4B7E-A7F9-4E02C0D485E8}" destId="{D96AEA17-7DF4-403F-996D-B774E137AFC0}" srcOrd="0" destOrd="0" parTransId="{58F9536D-40BC-4A10-86E0-4AC421489CB2}" sibTransId="{167DE357-9945-4564-B934-3EF127E8FAE9}"/>
    <dgm:cxn modelId="{2E26D460-0BF9-4E47-BDB5-3E6F63607F53}" type="presOf" srcId="{D96AEA17-7DF4-403F-996D-B774E137AFC0}" destId="{801935E0-D2C1-4CB0-8C16-FE2630DAF37D}" srcOrd="0" destOrd="0" presId="urn:microsoft.com/office/officeart/2005/8/layout/arrow2"/>
    <dgm:cxn modelId="{9A339367-7231-45F0-B489-342E6F5246AB}" type="presOf" srcId="{3F6FDC58-B9A9-4EB9-8F87-48EE56ACEAAA}" destId="{178AB338-E698-4B8A-9305-CF8BE0D0D641}" srcOrd="0" destOrd="0" presId="urn:microsoft.com/office/officeart/2005/8/layout/arrow2"/>
    <dgm:cxn modelId="{F09E9546-D16B-4886-8720-DD447AEC0E5E}" type="presOf" srcId="{8FE96DCF-4166-4B9D-88AC-8C2846F22BD8}" destId="{77EA26F4-5F0C-4791-98DD-CAE3DE1443F1}" srcOrd="0" destOrd="0" presId="urn:microsoft.com/office/officeart/2005/8/layout/arrow2"/>
    <dgm:cxn modelId="{9277208E-E7C9-470A-A7BA-CE27D7CBD30F}" srcId="{92670357-5F84-4B7E-A7F9-4E02C0D485E8}" destId="{8FE96DCF-4166-4B9D-88AC-8C2846F22BD8}" srcOrd="2" destOrd="0" parTransId="{F1121781-A3FF-4360-8933-A45FD8BEE221}" sibTransId="{DE992461-C810-4A45-A6EE-33B4AC35CA7D}"/>
    <dgm:cxn modelId="{70F05BD2-5B74-4045-A720-0E0E8A1D7188}" srcId="{92670357-5F84-4B7E-A7F9-4E02C0D485E8}" destId="{3F6FDC58-B9A9-4EB9-8F87-48EE56ACEAAA}" srcOrd="1" destOrd="0" parTransId="{62FF1450-743B-47A2-BA48-EADBFC37347D}" sibTransId="{C082150C-43B1-420E-A53E-2DE3453C0E23}"/>
    <dgm:cxn modelId="{1A75E616-150A-45D9-8ABD-9FAC2A7A90D5}" type="presOf" srcId="{92670357-5F84-4B7E-A7F9-4E02C0D485E8}" destId="{FDFF4D37-BB5E-43F8-9A1B-2AA0254D2B7B}" srcOrd="0" destOrd="0" presId="urn:microsoft.com/office/officeart/2005/8/layout/arrow2"/>
    <dgm:cxn modelId="{08B9A6E0-0550-4B77-B435-DC06381D0A67}" type="presParOf" srcId="{FDFF4D37-BB5E-43F8-9A1B-2AA0254D2B7B}" destId="{BC12D2FA-9C8A-46C8-BE84-8783F69A0EA1}" srcOrd="0" destOrd="0" presId="urn:microsoft.com/office/officeart/2005/8/layout/arrow2"/>
    <dgm:cxn modelId="{7E7693F8-B1B5-4EA8-9B3F-61C86E07D2AE}" type="presParOf" srcId="{FDFF4D37-BB5E-43F8-9A1B-2AA0254D2B7B}" destId="{C0D317AB-685F-46DD-A848-A1CEA02FE406}" srcOrd="1" destOrd="0" presId="urn:microsoft.com/office/officeart/2005/8/layout/arrow2"/>
    <dgm:cxn modelId="{C37F8C05-19F0-4A37-AD2F-3CC524805189}" type="presParOf" srcId="{C0D317AB-685F-46DD-A848-A1CEA02FE406}" destId="{C62765CA-E6D9-4B1B-866C-C08CF4673492}" srcOrd="0" destOrd="0" presId="urn:microsoft.com/office/officeart/2005/8/layout/arrow2"/>
    <dgm:cxn modelId="{2B37E8C8-D265-4E64-87D0-12330A381896}" type="presParOf" srcId="{C0D317AB-685F-46DD-A848-A1CEA02FE406}" destId="{801935E0-D2C1-4CB0-8C16-FE2630DAF37D}" srcOrd="1" destOrd="0" presId="urn:microsoft.com/office/officeart/2005/8/layout/arrow2"/>
    <dgm:cxn modelId="{5EDDED60-B37B-4DE3-9561-21BFE30F259F}" type="presParOf" srcId="{C0D317AB-685F-46DD-A848-A1CEA02FE406}" destId="{4B5B5BF9-4783-4169-82C5-C7B3ED60D1BD}" srcOrd="2" destOrd="0" presId="urn:microsoft.com/office/officeart/2005/8/layout/arrow2"/>
    <dgm:cxn modelId="{8BD1A3A9-9A79-44A2-AF04-AAF7214B70E9}" type="presParOf" srcId="{C0D317AB-685F-46DD-A848-A1CEA02FE406}" destId="{178AB338-E698-4B8A-9305-CF8BE0D0D641}" srcOrd="3" destOrd="0" presId="urn:microsoft.com/office/officeart/2005/8/layout/arrow2"/>
    <dgm:cxn modelId="{5130BBEE-9546-4460-8880-0B9521C8BC24}" type="presParOf" srcId="{C0D317AB-685F-46DD-A848-A1CEA02FE406}" destId="{B49C0BE2-E855-4480-BDE4-DE85F19FEC58}" srcOrd="4" destOrd="0" presId="urn:microsoft.com/office/officeart/2005/8/layout/arrow2"/>
    <dgm:cxn modelId="{71F5992F-56A0-4DC1-98C3-01A1AD117C1A}" type="presParOf" srcId="{C0D317AB-685F-46DD-A848-A1CEA02FE406}" destId="{77EA26F4-5F0C-4791-98DD-CAE3DE1443F1}"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8718C-E19F-4B5F-8757-137DFD81A4DA}">
      <dsp:nvSpPr>
        <dsp:cNvPr id="0" name=""/>
        <dsp:cNvSpPr/>
      </dsp:nvSpPr>
      <dsp:spPr>
        <a:xfrm>
          <a:off x="292358" y="0"/>
          <a:ext cx="3511650" cy="3009900"/>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backgroundRemoval t="0" b="100000" l="531" r="100000"/>
                    </a14:imgEffect>
                  </a14:imgLayer>
                </a14:imgProps>
              </a:ext>
              <a:ext uri="{28A0092B-C50C-407E-A947-70E740481C1C}">
                <a14:useLocalDpi xmlns:a14="http://schemas.microsoft.com/office/drawing/2010/main" val="0"/>
              </a:ext>
            </a:extLst>
          </a:blip>
          <a:srcRect/>
          <a:stretch>
            <a:fillRect t="-10000" b="-10000"/>
          </a:stretch>
        </a:blipFill>
        <a:ln>
          <a:noFill/>
        </a:ln>
        <a:effectLst/>
      </dsp:spPr>
      <dsp:style>
        <a:lnRef idx="0">
          <a:scrgbClr r="0" g="0" b="0"/>
        </a:lnRef>
        <a:fillRef idx="1">
          <a:scrgbClr r="0" g="0" b="0"/>
        </a:fillRef>
        <a:effectRef idx="0">
          <a:scrgbClr r="0" g="0" b="0"/>
        </a:effectRef>
        <a:fontRef idx="minor"/>
      </dsp:style>
    </dsp:sp>
    <dsp:sp modelId="{2BD38BCD-2D31-4EE8-B9F4-0C8BC460103D}">
      <dsp:nvSpPr>
        <dsp:cNvPr id="0" name=""/>
        <dsp:cNvSpPr/>
      </dsp:nvSpPr>
      <dsp:spPr>
        <a:xfrm>
          <a:off x="848920" y="2516502"/>
          <a:ext cx="2398527" cy="49339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Affected</a:t>
          </a:r>
          <a:endParaRPr lang="en-US" sz="2400" kern="1200" dirty="0"/>
        </a:p>
      </dsp:txBody>
      <dsp:txXfrm>
        <a:off x="848920" y="2516502"/>
        <a:ext cx="2398527" cy="493397"/>
      </dsp:txXfrm>
    </dsp:sp>
    <dsp:sp modelId="{21BA092E-872F-4468-BBE6-590086416872}">
      <dsp:nvSpPr>
        <dsp:cNvPr id="0" name=""/>
        <dsp:cNvSpPr/>
      </dsp:nvSpPr>
      <dsp:spPr>
        <a:xfrm>
          <a:off x="4162187" y="0"/>
          <a:ext cx="3511650" cy="3009900"/>
        </a:xfrm>
        <a:prstGeom prst="rect">
          <a:avLst/>
        </a:prstGeom>
        <a:blipFill>
          <a:blip xmlns:r="http://schemas.openxmlformats.org/officeDocument/2006/relationships" r:embed="rId3">
            <a:extLst>
              <a:ext uri="{BEBA8EAE-BF5A-486C-A8C5-ECC9F3942E4B}">
                <a14:imgProps xmlns:a14="http://schemas.microsoft.com/office/drawing/2010/main">
                  <a14:imgLayer r:embed="rId4">
                    <a14:imgEffect>
                      <a14:backgroundRemoval t="1199" b="100000" l="0" r="100000"/>
                    </a14:imgEffect>
                  </a14:imgLayer>
                </a14:imgProps>
              </a:ext>
              <a:ext uri="{28A0092B-C50C-407E-A947-70E740481C1C}">
                <a14:useLocalDpi xmlns:a14="http://schemas.microsoft.com/office/drawing/2010/main" val="0"/>
              </a:ext>
            </a:extLst>
          </a:blip>
          <a:srcRect/>
          <a:stretch>
            <a:fillRect t="-10000" b="-10000"/>
          </a:stretch>
        </a:blipFill>
        <a:ln>
          <a:noFill/>
        </a:ln>
        <a:effectLst/>
      </dsp:spPr>
      <dsp:style>
        <a:lnRef idx="0">
          <a:scrgbClr r="0" g="0" b="0"/>
        </a:lnRef>
        <a:fillRef idx="1">
          <a:scrgbClr r="0" g="0" b="0"/>
        </a:fillRef>
        <a:effectRef idx="0">
          <a:scrgbClr r="0" g="0" b="0"/>
        </a:effectRef>
        <a:fontRef idx="minor"/>
      </dsp:style>
    </dsp:sp>
    <dsp:sp modelId="{196768DA-B257-4270-B225-A351FE3E25A0}">
      <dsp:nvSpPr>
        <dsp:cNvPr id="0" name=""/>
        <dsp:cNvSpPr/>
      </dsp:nvSpPr>
      <dsp:spPr>
        <a:xfrm>
          <a:off x="4718748" y="2516502"/>
          <a:ext cx="2398527" cy="49339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Normal</a:t>
          </a:r>
          <a:endParaRPr lang="en-US" sz="2400" kern="1200" dirty="0"/>
        </a:p>
      </dsp:txBody>
      <dsp:txXfrm>
        <a:off x="4718748" y="2516502"/>
        <a:ext cx="2398527" cy="493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384B9-9E8E-467B-8E01-FCC4107A3297}">
      <dsp:nvSpPr>
        <dsp:cNvPr id="0" name=""/>
        <dsp:cNvSpPr/>
      </dsp:nvSpPr>
      <dsp:spPr>
        <a:xfrm>
          <a:off x="2738490" y="555324"/>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2941945" y="598741"/>
        <a:ext cx="0" cy="0"/>
      </dsp:txXfrm>
    </dsp:sp>
    <dsp:sp modelId="{402EB15A-D705-493B-8D7C-6FE4A40C8F4A}">
      <dsp:nvSpPr>
        <dsp:cNvPr id="0" name=""/>
        <dsp:cNvSpPr/>
      </dsp:nvSpPr>
      <dsp:spPr>
        <a:xfrm>
          <a:off x="737956" y="344"/>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a:ea typeface="+mn-ea"/>
              <a:cs typeface="+mn-cs"/>
            </a:rPr>
            <a:t>Fundus Image</a:t>
          </a:r>
        </a:p>
        <a:p>
          <a:pPr lvl="0" algn="ctr" defTabSz="889000">
            <a:lnSpc>
              <a:spcPct val="90000"/>
            </a:lnSpc>
            <a:spcBef>
              <a:spcPct val="0"/>
            </a:spcBef>
            <a:spcAft>
              <a:spcPct val="35000"/>
            </a:spcAft>
          </a:pPr>
          <a:r>
            <a:rPr lang="en-US" sz="2000" kern="1200" dirty="0" smtClean="0">
              <a:latin typeface="Calibri"/>
              <a:ea typeface="+mn-ea"/>
              <a:cs typeface="+mn-cs"/>
            </a:rPr>
            <a:t>(RGB)</a:t>
          </a:r>
          <a:endParaRPr lang="en-US" sz="2000" kern="1200" dirty="0">
            <a:latin typeface="Calibri"/>
            <a:ea typeface="+mn-ea"/>
            <a:cs typeface="+mn-cs"/>
          </a:endParaRPr>
        </a:p>
      </dsp:txBody>
      <dsp:txXfrm>
        <a:off x="796604" y="58992"/>
        <a:ext cx="1885037" cy="1084104"/>
      </dsp:txXfrm>
    </dsp:sp>
    <dsp:sp modelId="{7D47839E-16A7-4EDD-B5A4-3D5033F6A124}">
      <dsp:nvSpPr>
        <dsp:cNvPr id="0" name=""/>
        <dsp:cNvSpPr/>
      </dsp:nvSpPr>
      <dsp:spPr>
        <a:xfrm>
          <a:off x="5201360" y="555324"/>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5404815" y="598741"/>
        <a:ext cx="0" cy="0"/>
      </dsp:txXfrm>
    </dsp:sp>
    <dsp:sp modelId="{928D01F1-72B3-464E-945E-A6349FDD44A2}">
      <dsp:nvSpPr>
        <dsp:cNvPr id="0" name=""/>
        <dsp:cNvSpPr/>
      </dsp:nvSpPr>
      <dsp:spPr>
        <a:xfrm>
          <a:off x="3200827" y="344"/>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Green Component</a:t>
          </a:r>
          <a:endParaRPr lang="en-US" sz="2000" kern="1200">
            <a:latin typeface="Calibri"/>
            <a:ea typeface="+mn-ea"/>
            <a:cs typeface="+mn-cs"/>
          </a:endParaRPr>
        </a:p>
      </dsp:txBody>
      <dsp:txXfrm>
        <a:off x="3259475" y="58992"/>
        <a:ext cx="1885037" cy="1084104"/>
      </dsp:txXfrm>
    </dsp:sp>
    <dsp:sp modelId="{3EE52916-AFDF-4AE7-B1E8-96A20F93011E}">
      <dsp:nvSpPr>
        <dsp:cNvPr id="0" name=""/>
        <dsp:cNvSpPr/>
      </dsp:nvSpPr>
      <dsp:spPr>
        <a:xfrm>
          <a:off x="1739123" y="1199944"/>
          <a:ext cx="4925740" cy="429936"/>
        </a:xfrm>
        <a:custGeom>
          <a:avLst/>
          <a:gdLst/>
          <a:ahLst/>
          <a:cxnLst/>
          <a:rect l="0" t="0" r="0" b="0"/>
          <a:pathLst>
            <a:path>
              <a:moveTo>
                <a:pt x="4924459" y="0"/>
              </a:moveTo>
              <a:lnTo>
                <a:pt x="4924459" y="232008"/>
              </a:lnTo>
              <a:lnTo>
                <a:pt x="0" y="232008"/>
              </a:lnTo>
              <a:lnTo>
                <a:pt x="0" y="429816"/>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4078313" y="1412610"/>
        <a:ext cx="0" cy="0"/>
      </dsp:txXfrm>
    </dsp:sp>
    <dsp:sp modelId="{C219060D-006C-4549-9CB9-C6DBBBE7D499}">
      <dsp:nvSpPr>
        <dsp:cNvPr id="0" name=""/>
        <dsp:cNvSpPr/>
      </dsp:nvSpPr>
      <dsp:spPr>
        <a:xfrm>
          <a:off x="5663697" y="344"/>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Intensity Inversion</a:t>
          </a:r>
          <a:endParaRPr lang="en-US" sz="2000" kern="1200">
            <a:latin typeface="Calibri"/>
            <a:ea typeface="+mn-ea"/>
            <a:cs typeface="+mn-cs"/>
          </a:endParaRPr>
        </a:p>
      </dsp:txBody>
      <dsp:txXfrm>
        <a:off x="5722345" y="58992"/>
        <a:ext cx="1885037" cy="1084104"/>
      </dsp:txXfrm>
    </dsp:sp>
    <dsp:sp modelId="{A23A73F2-921C-4DF6-808C-E5DA05DF4DB2}">
      <dsp:nvSpPr>
        <dsp:cNvPr id="0" name=""/>
        <dsp:cNvSpPr/>
      </dsp:nvSpPr>
      <dsp:spPr>
        <a:xfrm>
          <a:off x="2738490" y="2217261"/>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2941945" y="2260678"/>
        <a:ext cx="0" cy="0"/>
      </dsp:txXfrm>
    </dsp:sp>
    <dsp:sp modelId="{9614F6B2-6D8A-45CF-81C6-350595BE559B}">
      <dsp:nvSpPr>
        <dsp:cNvPr id="0" name=""/>
        <dsp:cNvSpPr/>
      </dsp:nvSpPr>
      <dsp:spPr>
        <a:xfrm>
          <a:off x="737956" y="1662281"/>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Histogram</a:t>
          </a:r>
        </a:p>
        <a:p>
          <a:pPr lvl="0" algn="ctr" defTabSz="889000">
            <a:lnSpc>
              <a:spcPct val="90000"/>
            </a:lnSpc>
            <a:spcBef>
              <a:spcPct val="0"/>
            </a:spcBef>
            <a:spcAft>
              <a:spcPct val="35000"/>
            </a:spcAft>
          </a:pPr>
          <a:r>
            <a:rPr lang="en-US" sz="2000" kern="1200" smtClean="0">
              <a:latin typeface="Calibri"/>
              <a:ea typeface="+mn-ea"/>
              <a:cs typeface="+mn-cs"/>
            </a:rPr>
            <a:t>Equalization</a:t>
          </a:r>
          <a:endParaRPr lang="en-US" sz="2000" kern="1200">
            <a:latin typeface="Calibri"/>
            <a:ea typeface="+mn-ea"/>
            <a:cs typeface="+mn-cs"/>
          </a:endParaRPr>
        </a:p>
      </dsp:txBody>
      <dsp:txXfrm>
        <a:off x="796604" y="1720929"/>
        <a:ext cx="1885037" cy="1084104"/>
      </dsp:txXfrm>
    </dsp:sp>
    <dsp:sp modelId="{143C4665-10D6-41D1-96CC-48FC046459A0}">
      <dsp:nvSpPr>
        <dsp:cNvPr id="0" name=""/>
        <dsp:cNvSpPr/>
      </dsp:nvSpPr>
      <dsp:spPr>
        <a:xfrm>
          <a:off x="5201360" y="2217261"/>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5404815" y="2260678"/>
        <a:ext cx="0" cy="0"/>
      </dsp:txXfrm>
    </dsp:sp>
    <dsp:sp modelId="{049BD2B2-96BC-4E96-979C-7BB0007FAE45}">
      <dsp:nvSpPr>
        <dsp:cNvPr id="0" name=""/>
        <dsp:cNvSpPr/>
      </dsp:nvSpPr>
      <dsp:spPr>
        <a:xfrm>
          <a:off x="3200827" y="1662281"/>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a:ea typeface="+mn-ea"/>
              <a:cs typeface="+mn-cs"/>
            </a:rPr>
            <a:t>Optical Disk Removal</a:t>
          </a:r>
          <a:endParaRPr lang="en-US" sz="2000" kern="1200" dirty="0">
            <a:latin typeface="Calibri"/>
            <a:ea typeface="+mn-ea"/>
            <a:cs typeface="+mn-cs"/>
          </a:endParaRPr>
        </a:p>
      </dsp:txBody>
      <dsp:txXfrm>
        <a:off x="3259475" y="1720929"/>
        <a:ext cx="1885037" cy="1084104"/>
      </dsp:txXfrm>
    </dsp:sp>
    <dsp:sp modelId="{F0A14028-BD7E-43AF-950D-7B89216CFAEE}">
      <dsp:nvSpPr>
        <dsp:cNvPr id="0" name=""/>
        <dsp:cNvSpPr/>
      </dsp:nvSpPr>
      <dsp:spPr>
        <a:xfrm>
          <a:off x="1739123" y="2861881"/>
          <a:ext cx="4925740" cy="429936"/>
        </a:xfrm>
        <a:custGeom>
          <a:avLst/>
          <a:gdLst/>
          <a:ahLst/>
          <a:cxnLst/>
          <a:rect l="0" t="0" r="0" b="0"/>
          <a:pathLst>
            <a:path>
              <a:moveTo>
                <a:pt x="4924459" y="0"/>
              </a:moveTo>
              <a:lnTo>
                <a:pt x="4924459" y="232008"/>
              </a:lnTo>
              <a:lnTo>
                <a:pt x="0" y="232008"/>
              </a:lnTo>
              <a:lnTo>
                <a:pt x="0" y="429816"/>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4078313" y="3074547"/>
        <a:ext cx="0" cy="0"/>
      </dsp:txXfrm>
    </dsp:sp>
    <dsp:sp modelId="{C6E6A957-D128-4E98-8EDC-E92B90DFCC95}">
      <dsp:nvSpPr>
        <dsp:cNvPr id="0" name=""/>
        <dsp:cNvSpPr/>
      </dsp:nvSpPr>
      <dsp:spPr>
        <a:xfrm>
          <a:off x="5663697" y="1662281"/>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Image Segmentation</a:t>
          </a:r>
          <a:endParaRPr lang="en-US" sz="2000" kern="1200" dirty="0">
            <a:latin typeface="Calibri"/>
            <a:ea typeface="+mn-ea"/>
            <a:cs typeface="+mn-cs"/>
          </a:endParaRPr>
        </a:p>
      </dsp:txBody>
      <dsp:txXfrm>
        <a:off x="5722345" y="1720929"/>
        <a:ext cx="1885037" cy="1084104"/>
      </dsp:txXfrm>
    </dsp:sp>
    <dsp:sp modelId="{4B5740D2-4B23-4BEF-9F05-F58462CD59AC}">
      <dsp:nvSpPr>
        <dsp:cNvPr id="0" name=""/>
        <dsp:cNvSpPr/>
      </dsp:nvSpPr>
      <dsp:spPr>
        <a:xfrm>
          <a:off x="2738490" y="3879198"/>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2941945" y="3922615"/>
        <a:ext cx="0" cy="0"/>
      </dsp:txXfrm>
    </dsp:sp>
    <dsp:sp modelId="{33B88EEC-ED86-4E39-B099-5C68E018F3E0}">
      <dsp:nvSpPr>
        <dsp:cNvPr id="0" name=""/>
        <dsp:cNvSpPr/>
      </dsp:nvSpPr>
      <dsp:spPr>
        <a:xfrm>
          <a:off x="737956" y="3324218"/>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Noise Removal</a:t>
          </a:r>
          <a:endParaRPr lang="en-US" sz="2000" kern="1200">
            <a:latin typeface="Calibri"/>
            <a:ea typeface="+mn-ea"/>
            <a:cs typeface="+mn-cs"/>
          </a:endParaRPr>
        </a:p>
      </dsp:txBody>
      <dsp:txXfrm>
        <a:off x="796604" y="3382866"/>
        <a:ext cx="1885037" cy="1084104"/>
      </dsp:txXfrm>
    </dsp:sp>
    <dsp:sp modelId="{B34895FF-6F4A-4718-8A76-C4EC42F39819}">
      <dsp:nvSpPr>
        <dsp:cNvPr id="0" name=""/>
        <dsp:cNvSpPr/>
      </dsp:nvSpPr>
      <dsp:spPr>
        <a:xfrm>
          <a:off x="5201360" y="3879198"/>
          <a:ext cx="329699" cy="91440"/>
        </a:xfrm>
        <a:custGeom>
          <a:avLst/>
          <a:gdLst/>
          <a:ahLst/>
          <a:cxnLst/>
          <a:rect l="0" t="0" r="0" b="0"/>
          <a:pathLst>
            <a:path>
              <a:moveTo>
                <a:pt x="0" y="45720"/>
              </a:moveTo>
              <a:lnTo>
                <a:pt x="334745" y="45720"/>
              </a:lnTo>
              <a:lnTo>
                <a:pt x="334745" y="46653"/>
              </a:lnTo>
              <a:lnTo>
                <a:pt x="635291" y="46653"/>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5357203" y="3922615"/>
        <a:ext cx="0" cy="0"/>
      </dsp:txXfrm>
    </dsp:sp>
    <dsp:sp modelId="{7D143D35-3697-4078-BA03-96E36EAE73DB}">
      <dsp:nvSpPr>
        <dsp:cNvPr id="0" name=""/>
        <dsp:cNvSpPr/>
      </dsp:nvSpPr>
      <dsp:spPr>
        <a:xfrm>
          <a:off x="3200827" y="3324218"/>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Border Removal</a:t>
          </a:r>
          <a:endParaRPr lang="en-US" sz="2000" kern="1200">
            <a:latin typeface="Calibri"/>
            <a:ea typeface="+mn-ea"/>
            <a:cs typeface="+mn-cs"/>
          </a:endParaRPr>
        </a:p>
      </dsp:txBody>
      <dsp:txXfrm>
        <a:off x="3259475" y="3382866"/>
        <a:ext cx="1885037" cy="1084104"/>
      </dsp:txXfrm>
    </dsp:sp>
    <dsp:sp modelId="{9C8055B2-719D-4080-AD6B-086F061A1790}">
      <dsp:nvSpPr>
        <dsp:cNvPr id="0" name=""/>
        <dsp:cNvSpPr/>
      </dsp:nvSpPr>
      <dsp:spPr>
        <a:xfrm>
          <a:off x="5563460" y="3324562"/>
          <a:ext cx="2132745"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a:ea typeface="+mn-ea"/>
              <a:cs typeface="+mn-cs"/>
            </a:rPr>
            <a:t>Blood vessel</a:t>
          </a:r>
        </a:p>
        <a:p>
          <a:pPr lvl="0" algn="ctr" defTabSz="889000">
            <a:lnSpc>
              <a:spcPct val="90000"/>
            </a:lnSpc>
            <a:spcBef>
              <a:spcPct val="0"/>
            </a:spcBef>
            <a:spcAft>
              <a:spcPct val="35000"/>
            </a:spcAft>
          </a:pPr>
          <a:r>
            <a:rPr lang="en-US" sz="2000" kern="1200" dirty="0" smtClean="0">
              <a:latin typeface="Calibri"/>
              <a:ea typeface="+mn-ea"/>
              <a:cs typeface="+mn-cs"/>
            </a:rPr>
            <a:t>area calculation</a:t>
          </a:r>
          <a:endParaRPr lang="en-US" sz="2000" kern="1200" dirty="0">
            <a:latin typeface="Calibri"/>
            <a:ea typeface="+mn-ea"/>
            <a:cs typeface="+mn-cs"/>
          </a:endParaRPr>
        </a:p>
      </dsp:txBody>
      <dsp:txXfrm>
        <a:off x="5622108" y="3383210"/>
        <a:ext cx="2015449" cy="1084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32A92DE-3186-467F-BE12-8B6BFD38A404}" type="datetimeFigureOut">
              <a:rPr lang="en-US" smtClean="0"/>
              <a:pPr/>
              <a:t>5/16/2014</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EC98628-C1F4-41FF-A32C-5BCF0A173A6B}" type="slidenum">
              <a:rPr lang="en-US" smtClean="0"/>
              <a:pPr/>
              <a:t>‹#›</a:t>
            </a:fld>
            <a:endParaRPr lang="en-US" dirty="0"/>
          </a:p>
        </p:txBody>
      </p:sp>
    </p:spTree>
    <p:extLst>
      <p:ext uri="{BB962C8B-B14F-4D97-AF65-F5344CB8AC3E}">
        <p14:creationId xmlns:p14="http://schemas.microsoft.com/office/powerpoint/2010/main" val="1158179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1</a:t>
            </a:fld>
            <a:endParaRPr lang="en-US" dirty="0"/>
          </a:p>
        </p:txBody>
      </p:sp>
    </p:spTree>
    <p:extLst>
      <p:ext uri="{BB962C8B-B14F-4D97-AF65-F5344CB8AC3E}">
        <p14:creationId xmlns:p14="http://schemas.microsoft.com/office/powerpoint/2010/main" val="1581710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10</a:t>
            </a:fld>
            <a:endParaRPr lang="en-US" dirty="0"/>
          </a:p>
        </p:txBody>
      </p:sp>
    </p:spTree>
    <p:extLst>
      <p:ext uri="{BB962C8B-B14F-4D97-AF65-F5344CB8AC3E}">
        <p14:creationId xmlns:p14="http://schemas.microsoft.com/office/powerpoint/2010/main" val="68989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11</a:t>
            </a:fld>
            <a:endParaRPr lang="en-US" dirty="0"/>
          </a:p>
        </p:txBody>
      </p:sp>
    </p:spTree>
    <p:extLst>
      <p:ext uri="{BB962C8B-B14F-4D97-AF65-F5344CB8AC3E}">
        <p14:creationId xmlns:p14="http://schemas.microsoft.com/office/powerpoint/2010/main" val="4286854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12</a:t>
            </a:fld>
            <a:endParaRPr lang="en-US" dirty="0"/>
          </a:p>
        </p:txBody>
      </p:sp>
    </p:spTree>
    <p:extLst>
      <p:ext uri="{BB962C8B-B14F-4D97-AF65-F5344CB8AC3E}">
        <p14:creationId xmlns:p14="http://schemas.microsoft.com/office/powerpoint/2010/main" val="3201970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B6A14F-0B55-49D2-8701-BD343B5E6175}" type="slidenum">
              <a:rPr lang="en-US"/>
              <a:pPr/>
              <a:t>14</a:t>
            </a:fld>
            <a:endParaRPr lang="en-US" dirty="0"/>
          </a:p>
        </p:txBody>
      </p:sp>
      <p:sp>
        <p:nvSpPr>
          <p:cNvPr id="221186" name="Rectangle 2"/>
          <p:cNvSpPr>
            <a:spLocks noGrp="1" noRot="1" noChangeAspect="1" noChangeArrowheads="1" noTextEdit="1"/>
          </p:cNvSpPr>
          <p:nvPr>
            <p:ph type="sldImg"/>
          </p:nvPr>
        </p:nvSpPr>
        <p:spPr>
          <a:xfrm>
            <a:off x="-153988" y="401638"/>
            <a:ext cx="7631113" cy="5722937"/>
          </a:xfrm>
          <a:ln/>
        </p:spPr>
      </p:sp>
      <p:sp>
        <p:nvSpPr>
          <p:cNvPr id="221187" name="Rectangle 3"/>
          <p:cNvSpPr>
            <a:spLocks noGrp="1" noChangeArrowheads="1"/>
          </p:cNvSpPr>
          <p:nvPr>
            <p:ph type="body" idx="1"/>
          </p:nvPr>
        </p:nvSpPr>
        <p:spPr>
          <a:xfrm>
            <a:off x="884238" y="6365875"/>
            <a:ext cx="5619750" cy="2536825"/>
          </a:xfrm>
        </p:spPr>
        <p:txBody>
          <a:bodyPr/>
          <a:lstStyle/>
          <a:p>
            <a:r>
              <a:rPr lang="en-US" dirty="0"/>
              <a:t>As opposed to [0..255]</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15</a:t>
            </a:fld>
            <a:endParaRPr lang="en-US" dirty="0"/>
          </a:p>
        </p:txBody>
      </p:sp>
    </p:spTree>
    <p:extLst>
      <p:ext uri="{BB962C8B-B14F-4D97-AF65-F5344CB8AC3E}">
        <p14:creationId xmlns:p14="http://schemas.microsoft.com/office/powerpoint/2010/main" val="1785733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18</a:t>
            </a:fld>
            <a:endParaRPr lang="en-US" dirty="0"/>
          </a:p>
        </p:txBody>
      </p:sp>
    </p:spTree>
    <p:extLst>
      <p:ext uri="{BB962C8B-B14F-4D97-AF65-F5344CB8AC3E}">
        <p14:creationId xmlns:p14="http://schemas.microsoft.com/office/powerpoint/2010/main" val="1785733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19</a:t>
            </a:fld>
            <a:endParaRPr lang="en-US" dirty="0"/>
          </a:p>
        </p:txBody>
      </p:sp>
    </p:spTree>
    <p:extLst>
      <p:ext uri="{BB962C8B-B14F-4D97-AF65-F5344CB8AC3E}">
        <p14:creationId xmlns:p14="http://schemas.microsoft.com/office/powerpoint/2010/main" val="2320646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21</a:t>
            </a:fld>
            <a:endParaRPr lang="en-US" dirty="0"/>
          </a:p>
        </p:txBody>
      </p:sp>
    </p:spTree>
    <p:extLst>
      <p:ext uri="{BB962C8B-B14F-4D97-AF65-F5344CB8AC3E}">
        <p14:creationId xmlns:p14="http://schemas.microsoft.com/office/powerpoint/2010/main" val="3161234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32</a:t>
            </a:fld>
            <a:endParaRPr lang="en-US" dirty="0"/>
          </a:p>
        </p:txBody>
      </p:sp>
    </p:spTree>
    <p:extLst>
      <p:ext uri="{BB962C8B-B14F-4D97-AF65-F5344CB8AC3E}">
        <p14:creationId xmlns:p14="http://schemas.microsoft.com/office/powerpoint/2010/main" val="4152363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defRPr sz="1100">
                <a:solidFill>
                  <a:schemeClr val="tx1"/>
                </a:solidFill>
                <a:latin typeface="Verdana" pitchFamily="34" charset="0"/>
              </a:defRPr>
            </a:lvl1pPr>
            <a:lvl2pPr marL="785372" indent="-302066">
              <a:defRPr sz="1100">
                <a:solidFill>
                  <a:schemeClr val="tx1"/>
                </a:solidFill>
                <a:latin typeface="Verdana" pitchFamily="34" charset="0"/>
              </a:defRPr>
            </a:lvl2pPr>
            <a:lvl3pPr marL="1208265" indent="-241653">
              <a:defRPr sz="1100">
                <a:solidFill>
                  <a:schemeClr val="tx1"/>
                </a:solidFill>
                <a:latin typeface="Verdana" pitchFamily="34" charset="0"/>
              </a:defRPr>
            </a:lvl3pPr>
            <a:lvl4pPr marL="1691571" indent="-241653">
              <a:defRPr sz="1100">
                <a:solidFill>
                  <a:schemeClr val="tx1"/>
                </a:solidFill>
                <a:latin typeface="Verdana" pitchFamily="34" charset="0"/>
              </a:defRPr>
            </a:lvl4pPr>
            <a:lvl5pPr marL="2174878" indent="-241653">
              <a:defRPr sz="1100">
                <a:solidFill>
                  <a:schemeClr val="tx1"/>
                </a:solidFill>
                <a:latin typeface="Verdana" pitchFamily="34" charset="0"/>
              </a:defRPr>
            </a:lvl5pPr>
            <a:lvl6pPr marL="2658184" indent="-241653" eaLnBrk="0" fontAlgn="base" hangingPunct="0">
              <a:spcBef>
                <a:spcPct val="0"/>
              </a:spcBef>
              <a:spcAft>
                <a:spcPct val="0"/>
              </a:spcAft>
              <a:defRPr sz="1100">
                <a:solidFill>
                  <a:schemeClr val="tx1"/>
                </a:solidFill>
                <a:latin typeface="Verdana" pitchFamily="34" charset="0"/>
              </a:defRPr>
            </a:lvl6pPr>
            <a:lvl7pPr marL="3141490" indent="-241653" eaLnBrk="0" fontAlgn="base" hangingPunct="0">
              <a:spcBef>
                <a:spcPct val="0"/>
              </a:spcBef>
              <a:spcAft>
                <a:spcPct val="0"/>
              </a:spcAft>
              <a:defRPr sz="1100">
                <a:solidFill>
                  <a:schemeClr val="tx1"/>
                </a:solidFill>
                <a:latin typeface="Verdana" pitchFamily="34" charset="0"/>
              </a:defRPr>
            </a:lvl7pPr>
            <a:lvl8pPr marL="3624796" indent="-241653" eaLnBrk="0" fontAlgn="base" hangingPunct="0">
              <a:spcBef>
                <a:spcPct val="0"/>
              </a:spcBef>
              <a:spcAft>
                <a:spcPct val="0"/>
              </a:spcAft>
              <a:defRPr sz="1100">
                <a:solidFill>
                  <a:schemeClr val="tx1"/>
                </a:solidFill>
                <a:latin typeface="Verdana" pitchFamily="34" charset="0"/>
              </a:defRPr>
            </a:lvl8pPr>
            <a:lvl9pPr marL="4108102" indent="-241653" eaLnBrk="0" fontAlgn="base" hangingPunct="0">
              <a:spcBef>
                <a:spcPct val="0"/>
              </a:spcBef>
              <a:spcAft>
                <a:spcPct val="0"/>
              </a:spcAft>
              <a:defRPr sz="1100">
                <a:solidFill>
                  <a:schemeClr val="tx1"/>
                </a:solidFill>
                <a:latin typeface="Verdana" pitchFamily="34" charset="0"/>
              </a:defRPr>
            </a:lvl9pPr>
          </a:lstStyle>
          <a:p>
            <a:fld id="{FFC3A185-3106-498E-A18B-4183E255DEED}" type="slidenum">
              <a:rPr lang="he-IL" sz="1300">
                <a:latin typeface="Times New Roman" pitchFamily="18" charset="0"/>
              </a:rPr>
              <a:pPr/>
              <a:t>34</a:t>
            </a:fld>
            <a:endParaRPr lang="en-GB" sz="1300" dirty="0">
              <a:latin typeface="Times New Roman" pitchFamily="18" charset="0"/>
            </a:endParaRPr>
          </a:p>
        </p:txBody>
      </p:sp>
      <p:sp>
        <p:nvSpPr>
          <p:cNvPr id="16387" name="Rectangle 2"/>
          <p:cNvSpPr>
            <a:spLocks noGrp="1" noRot="1" noChangeAspect="1" noChangeArrowheads="1" noTextEdit="1"/>
          </p:cNvSpPr>
          <p:nvPr>
            <p:ph type="sldImg"/>
          </p:nvPr>
        </p:nvSpPr>
        <p:spPr>
          <a:solidFill>
            <a:srgbClr val="FFFFFF"/>
          </a:solidFill>
          <a:ln/>
        </p:spPr>
      </p:sp>
      <p:sp>
        <p:nvSpPr>
          <p:cNvPr id="163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Overall one may not have experience about any symptoms. Retina</a:t>
            </a:r>
          </a:p>
          <a:p>
            <a:r>
              <a:rPr lang="en-US" sz="1300" dirty="0"/>
              <a:t>screening may pick up early warning in the science of which we are unaware. This is the main reason</a:t>
            </a:r>
          </a:p>
          <a:p>
            <a:r>
              <a:rPr lang="en-US" sz="1300" dirty="0"/>
              <a:t>of why it is so important to attend regular screening appointments without any experience</a:t>
            </a:r>
          </a:p>
          <a:p>
            <a:r>
              <a:rPr lang="en-US" sz="1300" dirty="0"/>
              <a:t>of the symptoms. </a:t>
            </a:r>
          </a:p>
        </p:txBody>
      </p:sp>
      <p:sp>
        <p:nvSpPr>
          <p:cNvPr id="4" name="Slide Number Placeholder 3"/>
          <p:cNvSpPr>
            <a:spLocks noGrp="1"/>
          </p:cNvSpPr>
          <p:nvPr>
            <p:ph type="sldNum" sz="quarter" idx="10"/>
          </p:nvPr>
        </p:nvSpPr>
        <p:spPr/>
        <p:txBody>
          <a:bodyPr/>
          <a:lstStyle/>
          <a:p>
            <a:fld id="{8EC98628-C1F4-41FF-A32C-5BCF0A173A6B}" type="slidenum">
              <a:rPr lang="en-US" smtClean="0"/>
              <a:pPr/>
              <a:t>2</a:t>
            </a:fld>
            <a:endParaRPr lang="en-US" dirty="0"/>
          </a:p>
        </p:txBody>
      </p:sp>
    </p:spTree>
    <p:extLst>
      <p:ext uri="{BB962C8B-B14F-4D97-AF65-F5344CB8AC3E}">
        <p14:creationId xmlns:p14="http://schemas.microsoft.com/office/powerpoint/2010/main" val="405627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Joint test</a:t>
            </a:r>
            <a:r>
              <a:rPr lang="en-US" baseline="0" dirty="0" smtClean="0"/>
              <a:t> action group=jtag..help in debugging</a:t>
            </a:r>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35</a:t>
            </a:fld>
            <a:endParaRPr lang="en-US" dirty="0"/>
          </a:p>
        </p:txBody>
      </p:sp>
    </p:spTree>
    <p:extLst>
      <p:ext uri="{BB962C8B-B14F-4D97-AF65-F5344CB8AC3E}">
        <p14:creationId xmlns:p14="http://schemas.microsoft.com/office/powerpoint/2010/main" val="915915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.vec: Interrupt vector table */</a:t>
            </a:r>
          </a:p>
          <a:p>
            <a:r>
              <a:rPr lang="en-US" sz="1200" b="0" i="0" u="none" strike="noStrike" kern="1200" baseline="0" dirty="0" smtClean="0">
                <a:solidFill>
                  <a:schemeClr val="tx1"/>
                </a:solidFill>
                <a:latin typeface="+mn-lt"/>
                <a:ea typeface="+mn-ea"/>
                <a:cs typeface="+mn-cs"/>
              </a:rPr>
              <a:t>.text: /* Code */</a:t>
            </a:r>
          </a:p>
          <a:p>
            <a:r>
              <a:rPr lang="en-US" sz="1200" b="0" i="0" u="none" strike="noStrike" kern="1200" baseline="0" dirty="0" smtClean="0">
                <a:solidFill>
                  <a:schemeClr val="tx1"/>
                </a:solidFill>
                <a:latin typeface="+mn-lt"/>
                <a:ea typeface="+mn-ea"/>
                <a:cs typeface="+mn-cs"/>
              </a:rPr>
              <a:t>.const /* Variables defined with const */</a:t>
            </a:r>
          </a:p>
          <a:p>
            <a:r>
              <a:rPr lang="en-US" sz="1200" b="0" i="0" u="none" strike="noStrike" kern="1200" baseline="0" dirty="0" smtClean="0">
                <a:solidFill>
                  <a:schemeClr val="tx1"/>
                </a:solidFill>
                <a:latin typeface="+mn-lt"/>
                <a:ea typeface="+mn-ea"/>
                <a:cs typeface="+mn-cs"/>
              </a:rPr>
              <a:t>.bss: /* Global variables */</a:t>
            </a:r>
          </a:p>
          <a:p>
            <a:r>
              <a:rPr lang="en-US" sz="1200" b="0" i="0" u="none" strike="noStrike" kern="1200" baseline="0" dirty="0" smtClean="0">
                <a:solidFill>
                  <a:schemeClr val="tx1"/>
                </a:solidFill>
                <a:latin typeface="+mn-lt"/>
                <a:ea typeface="+mn-ea"/>
                <a:cs typeface="+mn-cs"/>
              </a:rPr>
              <a:t>.data:</a:t>
            </a:r>
          </a:p>
          <a:p>
            <a:r>
              <a:rPr lang="en-US" sz="1200" b="0" i="0" u="none" strike="noStrike" kern="1200" baseline="0" dirty="0" smtClean="0">
                <a:solidFill>
                  <a:schemeClr val="tx1"/>
                </a:solidFill>
                <a:latin typeface="+mn-lt"/>
                <a:ea typeface="+mn-ea"/>
                <a:cs typeface="+mn-cs"/>
              </a:rPr>
              <a:t>.STACK &gt;&gt; Stack (local variables) */</a:t>
            </a:r>
          </a:p>
          <a:p>
            <a:r>
              <a:rPr lang="en-US" sz="1200" b="0" i="0" u="none" strike="noStrike" kern="1200" baseline="0" dirty="0" smtClean="0">
                <a:solidFill>
                  <a:schemeClr val="tx1"/>
                </a:solidFill>
                <a:latin typeface="+mn-lt"/>
                <a:ea typeface="+mn-ea"/>
                <a:cs typeface="+mn-cs"/>
              </a:rPr>
              <a:t>.FAR&gt;&gt; Variables defined with far */</a:t>
            </a:r>
          </a:p>
          <a:p>
            <a:r>
              <a:rPr lang="en-US" sz="1200" b="0" i="0" u="none" strike="noStrike" kern="1200" baseline="0" dirty="0" smtClean="0">
                <a:solidFill>
                  <a:schemeClr val="tx1"/>
                </a:solidFill>
                <a:latin typeface="+mn-lt"/>
                <a:ea typeface="+mn-ea"/>
                <a:cs typeface="+mn-cs"/>
              </a:rPr>
              <a:t>.HEAP&gt;&gt;/* Heap: malloc, free, etc */</a:t>
            </a:r>
          </a:p>
          <a:p>
            <a:r>
              <a:rPr lang="en-US" sz="1200" b="0" i="0" u="none" strike="noStrike" kern="1200" baseline="0" dirty="0" smtClean="0">
                <a:solidFill>
                  <a:schemeClr val="tx1"/>
                </a:solidFill>
                <a:latin typeface="+mn-lt"/>
                <a:ea typeface="+mn-ea"/>
                <a:cs typeface="+mn-cs"/>
              </a:rPr>
              <a:t>CINIT&gt;&gt;memory map reserved for constants and other data for the initialization of global C variables</a:t>
            </a:r>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37</a:t>
            </a:fld>
            <a:endParaRPr lang="en-US" dirty="0"/>
          </a:p>
        </p:txBody>
      </p:sp>
    </p:spTree>
    <p:extLst>
      <p:ext uri="{BB962C8B-B14F-4D97-AF65-F5344CB8AC3E}">
        <p14:creationId xmlns:p14="http://schemas.microsoft.com/office/powerpoint/2010/main" val="790428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The criteria used for detecting image background based disease like exudates, microaneurysm and red</a:t>
            </a:r>
          </a:p>
          <a:p>
            <a:pPr algn="just"/>
            <a:r>
              <a:rPr lang="en-US" dirty="0" smtClean="0"/>
              <a:t>spots include </a:t>
            </a:r>
            <a:r>
              <a:rPr lang="en-US" dirty="0" smtClean="0">
                <a:solidFill>
                  <a:srgbClr val="92D050"/>
                </a:solidFill>
              </a:rPr>
              <a:t>Object Ratio Test, Compact Ratio Test, Length Test, Pixel Count Test </a:t>
            </a:r>
          </a:p>
          <a:p>
            <a:pPr algn="just"/>
            <a:r>
              <a:rPr lang="en-US" dirty="0" smtClean="0">
                <a:solidFill>
                  <a:srgbClr val="92D050"/>
                </a:solidFill>
              </a:rPr>
              <a:t>and Region Hole Tes</a:t>
            </a:r>
            <a:r>
              <a:rPr lang="en-US" dirty="0" smtClean="0"/>
              <a:t>t. After detecting and removing these background based</a:t>
            </a:r>
          </a:p>
          <a:p>
            <a:pPr algn="just"/>
            <a:r>
              <a:rPr lang="en-US" dirty="0" smtClean="0"/>
              <a:t>diseases, the image is then passed to the Vein-Processing stage for crossover points</a:t>
            </a:r>
          </a:p>
          <a:p>
            <a:pPr algn="just"/>
            <a:r>
              <a:rPr lang="en-US" dirty="0" smtClean="0"/>
              <a:t>detection using Modified </a:t>
            </a:r>
            <a:r>
              <a:rPr lang="en-US" dirty="0" err="1" smtClean="0"/>
              <a:t>Crosspoint</a:t>
            </a:r>
            <a:r>
              <a:rPr lang="en-US" dirty="0" smtClean="0"/>
              <a:t> Number Method (MCNM).</a:t>
            </a:r>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40</a:t>
            </a:fld>
            <a:endParaRPr lang="en-US" dirty="0"/>
          </a:p>
        </p:txBody>
      </p:sp>
    </p:spTree>
    <p:extLst>
      <p:ext uri="{BB962C8B-B14F-4D97-AF65-F5344CB8AC3E}">
        <p14:creationId xmlns:p14="http://schemas.microsoft.com/office/powerpoint/2010/main" val="212888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3</a:t>
            </a:fld>
            <a:endParaRPr lang="en-US" dirty="0"/>
          </a:p>
        </p:txBody>
      </p:sp>
    </p:spTree>
    <p:extLst>
      <p:ext uri="{BB962C8B-B14F-4D97-AF65-F5344CB8AC3E}">
        <p14:creationId xmlns:p14="http://schemas.microsoft.com/office/powerpoint/2010/main" val="1855645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is the basic anatomy of the eye. We all know that light comes through the lens &amp;  falls on the retina to make things outside of the world visible. Iris another main part of the eye used to control the light flow into</a:t>
            </a:r>
            <a:r>
              <a:rPr lang="en-US" baseline="0" dirty="0" smtClean="0"/>
              <a:t> the eye. Rod &amp; cones cells presented in retina helps us to view &amp; enjoy the scenes. </a:t>
            </a:r>
            <a:r>
              <a:rPr lang="en-US" dirty="0" smtClean="0"/>
              <a:t>    </a:t>
            </a:r>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4</a:t>
            </a:fld>
            <a:endParaRPr lang="en-US" dirty="0"/>
          </a:p>
        </p:txBody>
      </p:sp>
    </p:spTree>
    <p:extLst>
      <p:ext uri="{BB962C8B-B14F-4D97-AF65-F5344CB8AC3E}">
        <p14:creationId xmlns:p14="http://schemas.microsoft.com/office/powerpoint/2010/main" val="57070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5</a:t>
            </a:fld>
            <a:endParaRPr lang="en-US" dirty="0"/>
          </a:p>
        </p:txBody>
      </p:sp>
    </p:spTree>
    <p:extLst>
      <p:ext uri="{BB962C8B-B14F-4D97-AF65-F5344CB8AC3E}">
        <p14:creationId xmlns:p14="http://schemas.microsoft.com/office/powerpoint/2010/main" val="7102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6</a:t>
            </a:fld>
            <a:endParaRPr lang="en-US" dirty="0"/>
          </a:p>
        </p:txBody>
      </p:sp>
    </p:spTree>
    <p:extLst>
      <p:ext uri="{BB962C8B-B14F-4D97-AF65-F5344CB8AC3E}">
        <p14:creationId xmlns:p14="http://schemas.microsoft.com/office/powerpoint/2010/main" val="297249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Circulation problem in the blood vessels of the retina mean some areas don’t get enough oxygen. New fragile vessels formed to bring in this vessels oxygen. Since this new vessels are self-developed , they can </a:t>
            </a:r>
            <a:r>
              <a:rPr lang="en-US" dirty="0" err="1" smtClean="0"/>
              <a:t>haemarage</a:t>
            </a:r>
            <a:r>
              <a:rPr lang="en-US" dirty="0" smtClean="0"/>
              <a:t> easily leading to blood leaking to retina which causes floats &amp; decreases the quality</a:t>
            </a:r>
          </a:p>
          <a:p>
            <a:r>
              <a:rPr lang="en-US" dirty="0" smtClean="0"/>
              <a:t>of the vision. Laser will be used to shrink these.</a:t>
            </a:r>
          </a:p>
          <a:p>
            <a:r>
              <a:rPr lang="en-US" dirty="0" smtClean="0"/>
              <a:t>	Maculopathy &amp; its effects are quite different. It effects the central part of the retina called the macula which is mainly responsible for the</a:t>
            </a:r>
          </a:p>
          <a:p>
            <a:r>
              <a:rPr lang="en-US" dirty="0" smtClean="0"/>
              <a:t>sharp vision.</a:t>
            </a:r>
            <a:r>
              <a:rPr lang="en-US" sz="1300" dirty="0"/>
              <a:t> This fluid is caused due to damaged blood vessels of the retina &amp; is rich in fat &amp; cholesterol. Over the eye re-absorbs the water easily. The fat &amp; the cholesterol leaves behind as residue called as exudates. These are seen into the photograph as yellow blobs around the area of fluid leakage. If</a:t>
            </a:r>
          </a:p>
          <a:p>
            <a:r>
              <a:rPr lang="en-US" sz="1300" dirty="0"/>
              <a:t>the fluid accumulates too close to the center of the macula then the central vision maybe destroyed. If too much of the exudates accumulate around the macula then it may cause to permanent loss of central vision. To prevent this lasers are used by the ophthalmologists. If one can keep his/her Blood pressure &amp; glucose level accordingly to as recommended by the doctor then he/she is less likely to be in such a problems.</a:t>
            </a:r>
            <a:endParaRPr lang="en-US" dirty="0" smtClean="0"/>
          </a:p>
          <a:p>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7</a:t>
            </a:fld>
            <a:endParaRPr lang="en-US" dirty="0"/>
          </a:p>
        </p:txBody>
      </p:sp>
    </p:spTree>
    <p:extLst>
      <p:ext uri="{BB962C8B-B14F-4D97-AF65-F5344CB8AC3E}">
        <p14:creationId xmlns:p14="http://schemas.microsoft.com/office/powerpoint/2010/main" val="1665499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8</a:t>
            </a:fld>
            <a:endParaRPr lang="en-US" dirty="0"/>
          </a:p>
        </p:txBody>
      </p:sp>
    </p:spTree>
    <p:extLst>
      <p:ext uri="{BB962C8B-B14F-4D97-AF65-F5344CB8AC3E}">
        <p14:creationId xmlns:p14="http://schemas.microsoft.com/office/powerpoint/2010/main" val="401675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9</a:t>
            </a:fld>
            <a:endParaRPr lang="en-US" dirty="0"/>
          </a:p>
        </p:txBody>
      </p:sp>
    </p:spTree>
    <p:extLst>
      <p:ext uri="{BB962C8B-B14F-4D97-AF65-F5344CB8AC3E}">
        <p14:creationId xmlns:p14="http://schemas.microsoft.com/office/powerpoint/2010/main" val="2211298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spd="slow">
    <p:strips/>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spd="slow">
    <p:strips/>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AF866D8-EB6C-462E-886E-B9199778979C}" type="datetimeFigureOut">
              <a:rPr lang="en-US" smtClean="0"/>
              <a:pPr/>
              <a:t>5/16/2014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560DE815-E92A-4F09-A2C2-8346309D877B}"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strips/>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AF866D8-EB6C-462E-886E-B9199778979C}" type="datetimeFigureOut">
              <a:rPr lang="en-US" smtClean="0"/>
              <a:pPr/>
              <a:t>5/16/2014</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60DE815-E92A-4F09-A2C2-8346309D877B}"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spd="slow">
    <p:strips/>
  </p:transition>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6.wdp"/><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8.wdp"/><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0.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fashstyles.com/wp-content/uploads/2011/02/Eye-Care-in-Spring2.jpg"/>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075"/>
                    </a14:imgEffect>
                    <a14:imgEffect>
                      <a14:saturation sat="10000"/>
                    </a14:imgEffect>
                  </a14:imgLayer>
                </a14:imgProps>
              </a:ext>
              <a:ext uri="{28A0092B-C50C-407E-A947-70E740481C1C}">
                <a14:useLocalDpi xmlns:a14="http://schemas.microsoft.com/office/drawing/2010/main" val="0"/>
              </a:ext>
            </a:extLst>
          </a:blip>
          <a:srcRect l="238" t="2925" r="-238" b="13116"/>
          <a:stretch/>
        </p:blipFill>
        <p:spPr bwMode="auto">
          <a:xfrm>
            <a:off x="21771" y="-179294"/>
            <a:ext cx="9144000" cy="7037294"/>
          </a:xfrm>
          <a:prstGeom prst="rect">
            <a:avLst/>
          </a:prstGeom>
          <a:noFill/>
          <a:ln>
            <a:noFill/>
          </a:ln>
          <a:effectLst/>
        </p:spPr>
      </p:pic>
      <p:sp>
        <p:nvSpPr>
          <p:cNvPr id="2" name="Title 1"/>
          <p:cNvSpPr>
            <a:spLocks noGrp="1"/>
          </p:cNvSpPr>
          <p:nvPr>
            <p:ph type="ctrTitle"/>
          </p:nvPr>
        </p:nvSpPr>
        <p:spPr>
          <a:xfrm>
            <a:off x="555171" y="457200"/>
            <a:ext cx="8077200" cy="2667000"/>
          </a:xfrm>
        </p:spPr>
        <p:txBody>
          <a:bodyPr>
            <a:normAutofit/>
          </a:bodyPr>
          <a:lstStyle/>
          <a:p>
            <a:pPr algn="ctr"/>
            <a:r>
              <a:rPr lang="en-US" sz="3600" dirty="0" smtClean="0">
                <a:ln w="5000" cmpd="sng">
                  <a:noFill/>
                  <a:prstDash val="solid"/>
                </a:ln>
                <a:solidFill>
                  <a:schemeClr val="bg2">
                    <a:lumMod val="50000"/>
                  </a:schemeClr>
                </a:solidFill>
                <a:effectLst>
                  <a:outerShdw blurRad="38100" dist="38100" dir="2700000" algn="tl">
                    <a:srgbClr val="000000">
                      <a:alpha val="43137"/>
                    </a:srgbClr>
                  </a:outerShdw>
                </a:effectLst>
                <a:latin typeface="Adobe Caslon Pro" pitchFamily="18" charset="0"/>
                <a:cs typeface="Adobe Arabic" pitchFamily="18" charset="-78"/>
              </a:rPr>
              <a:t>AUTOMATIC DETECTION OF DIABETIC RETINOPATHY </a:t>
            </a:r>
            <a:endParaRPr lang="en-US" sz="3200" dirty="0"/>
          </a:p>
        </p:txBody>
      </p:sp>
      <p:sp>
        <p:nvSpPr>
          <p:cNvPr id="3" name="Subtitle 2"/>
          <p:cNvSpPr>
            <a:spLocks noGrp="1"/>
          </p:cNvSpPr>
          <p:nvPr>
            <p:ph type="subTitle" idx="1"/>
          </p:nvPr>
        </p:nvSpPr>
        <p:spPr>
          <a:xfrm>
            <a:off x="685800" y="3581400"/>
            <a:ext cx="6858000" cy="2895600"/>
          </a:xfrm>
        </p:spPr>
        <p:txBody>
          <a:bodyPr>
            <a:normAutofit fontScale="77500" lnSpcReduction="20000"/>
          </a:bodyPr>
          <a:lstStyle/>
          <a:p>
            <a:pPr algn="l"/>
            <a:r>
              <a:rPr lang="en-US" sz="2800" u="sng" dirty="0" smtClean="0">
                <a:solidFill>
                  <a:schemeClr val="bg2">
                    <a:lumMod val="50000"/>
                  </a:schemeClr>
                </a:solidFill>
                <a:latin typeface="Century Schoolbook" pitchFamily="18" charset="0"/>
                <a:cs typeface="Adobe Arabic" pitchFamily="18" charset="-78"/>
              </a:rPr>
              <a:t>SUBMITTED BY:</a:t>
            </a:r>
          </a:p>
          <a:p>
            <a:pPr algn="l"/>
            <a:r>
              <a:rPr lang="en-US" sz="2800" dirty="0" smtClean="0">
                <a:solidFill>
                  <a:schemeClr val="bg2">
                    <a:lumMod val="50000"/>
                  </a:schemeClr>
                </a:solidFill>
                <a:latin typeface="Century Schoolbook" pitchFamily="18" charset="0"/>
                <a:cs typeface="Adobe Arabic" pitchFamily="18" charset="-78"/>
              </a:rPr>
              <a:t>Parikshit Saha (Roll No- 08102003015)</a:t>
            </a:r>
          </a:p>
          <a:p>
            <a:pPr algn="l"/>
            <a:r>
              <a:rPr lang="en-US" sz="2800" dirty="0" smtClean="0">
                <a:solidFill>
                  <a:schemeClr val="bg2">
                    <a:lumMod val="50000"/>
                  </a:schemeClr>
                </a:solidFill>
                <a:latin typeface="Century Schoolbook" pitchFamily="18" charset="0"/>
                <a:cs typeface="Adobe Arabic" pitchFamily="18" charset="-78"/>
              </a:rPr>
              <a:t>Deepanjan Biswas (Roll No- 08102003020)</a:t>
            </a:r>
          </a:p>
          <a:p>
            <a:pPr algn="l"/>
            <a:r>
              <a:rPr lang="en-US" sz="2800" dirty="0" smtClean="0">
                <a:solidFill>
                  <a:schemeClr val="bg2">
                    <a:lumMod val="50000"/>
                  </a:schemeClr>
                </a:solidFill>
                <a:latin typeface="Century Schoolbook" pitchFamily="18" charset="0"/>
                <a:cs typeface="Adobe Arabic" pitchFamily="18" charset="-78"/>
              </a:rPr>
              <a:t>Subhadip Basunia (Roll No- 08102003021)</a:t>
            </a:r>
          </a:p>
          <a:p>
            <a:pPr algn="l"/>
            <a:r>
              <a:rPr lang="en-US" sz="2800" dirty="0" smtClean="0">
                <a:solidFill>
                  <a:schemeClr val="bg2">
                    <a:lumMod val="50000"/>
                  </a:schemeClr>
                </a:solidFill>
                <a:latin typeface="Century Schoolbook" pitchFamily="18" charset="0"/>
                <a:cs typeface="Adobe Arabic" pitchFamily="18" charset="-78"/>
              </a:rPr>
              <a:t>Rabin Banerjee (Roll No- 08102003049)</a:t>
            </a:r>
          </a:p>
          <a:p>
            <a:pPr algn="l"/>
            <a:endParaRPr lang="en-US" sz="2800" dirty="0" smtClean="0">
              <a:solidFill>
                <a:schemeClr val="bg2">
                  <a:lumMod val="50000"/>
                </a:schemeClr>
              </a:solidFill>
              <a:latin typeface="Century Schoolbook" pitchFamily="18" charset="0"/>
              <a:cs typeface="Adobe Arabic" pitchFamily="18" charset="-78"/>
            </a:endParaRPr>
          </a:p>
          <a:p>
            <a:pPr algn="l"/>
            <a:r>
              <a:rPr lang="en-US" sz="2800" dirty="0" smtClean="0">
                <a:solidFill>
                  <a:schemeClr val="bg2">
                    <a:lumMod val="50000"/>
                  </a:schemeClr>
                </a:solidFill>
                <a:latin typeface="Century Schoolbook" pitchFamily="18" charset="0"/>
                <a:cs typeface="Adobe Arabic" pitchFamily="18" charset="-78"/>
              </a:rPr>
              <a:t>Under Guidance of </a:t>
            </a:r>
          </a:p>
          <a:p>
            <a:pPr algn="l"/>
            <a:r>
              <a:rPr lang="en-US" sz="2800" dirty="0" smtClean="0">
                <a:solidFill>
                  <a:schemeClr val="bg2">
                    <a:lumMod val="50000"/>
                  </a:schemeClr>
                </a:solidFill>
                <a:latin typeface="Century Schoolbook" pitchFamily="18" charset="0"/>
                <a:cs typeface="Adobe Arabic" pitchFamily="18" charset="-78"/>
              </a:rPr>
              <a:t>Prof. H.S.Dutta</a:t>
            </a:r>
            <a:endParaRPr lang="en-US" sz="2800" dirty="0">
              <a:solidFill>
                <a:schemeClr val="bg2">
                  <a:lumMod val="50000"/>
                </a:schemeClr>
              </a:solidFill>
              <a:latin typeface="Century Schoolbook" pitchFamily="18" charset="0"/>
              <a:cs typeface="Adobe Arabic" pitchFamily="18" charset="-78"/>
            </a:endParaRPr>
          </a:p>
        </p:txBody>
      </p:sp>
    </p:spTree>
    <p:extLst>
      <p:ext uri="{BB962C8B-B14F-4D97-AF65-F5344CB8AC3E}">
        <p14:creationId xmlns:p14="http://schemas.microsoft.com/office/powerpoint/2010/main" val="547984914"/>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300"/>
                                        <p:tgtEl>
                                          <p:spTgt spid="2"/>
                                        </p:tgtEl>
                                      </p:cBhvr>
                                    </p:animEffect>
                                  </p:childTnLst>
                                </p:cTn>
                              </p:par>
                            </p:childTnLst>
                          </p:cTn>
                        </p:par>
                        <p:par>
                          <p:cTn id="8" fill="hold">
                            <p:stCondLst>
                              <p:cond delay="23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94519"/>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err="1">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Microaneurysms</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7" name="Title 1"/>
          <p:cNvSpPr txBox="1">
            <a:spLocks/>
          </p:cNvSpPr>
          <p:nvPr/>
        </p:nvSpPr>
        <p:spPr>
          <a:xfrm>
            <a:off x="460443" y="3170238"/>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err="1">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Haemorrhages</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3" name="Rectangle 2"/>
          <p:cNvSpPr/>
          <p:nvPr/>
        </p:nvSpPr>
        <p:spPr>
          <a:xfrm>
            <a:off x="1106522" y="1447800"/>
            <a:ext cx="6930956" cy="1477328"/>
          </a:xfrm>
          <a:prstGeom prst="rect">
            <a:avLst/>
          </a:prstGeom>
        </p:spPr>
        <p:txBody>
          <a:bodyPr wrap="square">
            <a:spAutoFit/>
          </a:bodyPr>
          <a:lstStyle/>
          <a:p>
            <a:pPr marL="285750" indent="-285750">
              <a:buFont typeface="Wingdings" pitchFamily="2" charset="2"/>
              <a:buChar char="Ø"/>
            </a:pPr>
            <a:r>
              <a:rPr lang="en-US" sz="3000" dirty="0"/>
              <a:t>T</a:t>
            </a:r>
            <a:r>
              <a:rPr lang="en-US" sz="3000" dirty="0" smtClean="0"/>
              <a:t>iny</a:t>
            </a:r>
            <a:r>
              <a:rPr lang="en-US" sz="3000" dirty="0"/>
              <a:t>, dark </a:t>
            </a:r>
            <a:r>
              <a:rPr lang="en-US" sz="3000" dirty="0" smtClean="0"/>
              <a:t>dot like red </a:t>
            </a:r>
            <a:r>
              <a:rPr lang="en-US" sz="3000" dirty="0"/>
              <a:t>spots</a:t>
            </a:r>
          </a:p>
          <a:p>
            <a:pPr marL="285750" indent="-285750">
              <a:buFont typeface="Wingdings" pitchFamily="2" charset="2"/>
              <a:buChar char="Ø"/>
            </a:pPr>
            <a:r>
              <a:rPr lang="en-US" sz="3000" dirty="0"/>
              <a:t>S</a:t>
            </a:r>
            <a:r>
              <a:rPr lang="en-US" sz="3000" dirty="0" smtClean="0"/>
              <a:t>ize </a:t>
            </a:r>
            <a:r>
              <a:rPr lang="en-US" sz="3000" dirty="0"/>
              <a:t>ranges from 10-100 </a:t>
            </a:r>
            <a:endParaRPr lang="en-US" sz="3000" dirty="0" smtClean="0"/>
          </a:p>
          <a:p>
            <a:r>
              <a:rPr lang="en-US" sz="3000" dirty="0" smtClean="0"/>
              <a:t>   microns</a:t>
            </a:r>
            <a:endParaRPr lang="en-US" sz="3000" dirty="0"/>
          </a:p>
        </p:txBody>
      </p:sp>
      <p:sp>
        <p:nvSpPr>
          <p:cNvPr id="10" name="Rectangle 9"/>
          <p:cNvSpPr/>
          <p:nvPr/>
        </p:nvSpPr>
        <p:spPr>
          <a:xfrm>
            <a:off x="1109764" y="3881336"/>
            <a:ext cx="6930957" cy="2031325"/>
          </a:xfrm>
          <a:prstGeom prst="rect">
            <a:avLst/>
          </a:prstGeom>
        </p:spPr>
        <p:txBody>
          <a:bodyPr wrap="square">
            <a:spAutoFit/>
          </a:bodyPr>
          <a:lstStyle/>
          <a:p>
            <a:pPr marL="285750" indent="-285750">
              <a:buFont typeface="Wingdings" pitchFamily="2" charset="2"/>
              <a:buChar char="Ø"/>
            </a:pPr>
            <a:r>
              <a:rPr lang="en-US" sz="3000" dirty="0" smtClean="0"/>
              <a:t>Occurs </a:t>
            </a:r>
            <a:r>
              <a:rPr lang="en-US" sz="3000" dirty="0"/>
              <a:t>in the deeper </a:t>
            </a:r>
            <a:r>
              <a:rPr lang="en-US" sz="3000" dirty="0" smtClean="0"/>
              <a:t>layers</a:t>
            </a:r>
          </a:p>
          <a:p>
            <a:pPr marL="285750" indent="-285750">
              <a:buFont typeface="Wingdings" pitchFamily="2" charset="2"/>
              <a:buChar char="Ø"/>
            </a:pPr>
            <a:r>
              <a:rPr lang="en-US" sz="3200" dirty="0"/>
              <a:t>O</a:t>
            </a:r>
            <a:r>
              <a:rPr lang="en-US" sz="3200" dirty="0" smtClean="0"/>
              <a:t>ften </a:t>
            </a:r>
            <a:r>
              <a:rPr lang="en-US" sz="3200" dirty="0"/>
              <a:t>called </a:t>
            </a:r>
            <a:r>
              <a:rPr lang="en-US" sz="3200" dirty="0" smtClean="0"/>
              <a:t>“Blot‟ because of its Circular  in size.</a:t>
            </a:r>
          </a:p>
          <a:p>
            <a:pPr marL="285750" indent="-285750">
              <a:buFont typeface="Wingdings" pitchFamily="2" charset="2"/>
              <a:buChar char="Ø"/>
            </a:pPr>
            <a:r>
              <a:rPr lang="en-US" sz="3200" dirty="0" smtClean="0"/>
              <a:t>Size larger than </a:t>
            </a:r>
            <a:r>
              <a:rPr lang="en-US" sz="3200" dirty="0" err="1" smtClean="0"/>
              <a:t>microaneurysms</a:t>
            </a:r>
            <a:endParaRPr lang="en-US" sz="3000" dirty="0"/>
          </a:p>
        </p:txBody>
      </p:sp>
      <p:pic>
        <p:nvPicPr>
          <p:cNvPr id="8" name="Picture 2" descr="G:\final\23225.jpg"/>
          <p:cNvPicPr>
            <a:picLocks noChangeAspect="1" noChangeArrowheads="1"/>
          </p:cNvPicPr>
          <p:nvPr/>
        </p:nvPicPr>
        <p:blipFill rotWithShape="1">
          <a:blip r:embed="rId3">
            <a:extLst>
              <a:ext uri="{28A0092B-C50C-407E-A947-70E740481C1C}">
                <a14:useLocalDpi xmlns:a14="http://schemas.microsoft.com/office/drawing/2010/main" val="0"/>
              </a:ext>
            </a:extLst>
          </a:blip>
          <a:srcRect t="15372" r="50000"/>
          <a:stretch/>
        </p:blipFill>
        <p:spPr bwMode="auto">
          <a:xfrm>
            <a:off x="6870035" y="1752600"/>
            <a:ext cx="1905000" cy="257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88653"/>
      </p:ext>
    </p:extLst>
  </p:cSld>
  <p:clrMapOvr>
    <a:masterClrMapping/>
  </p:clrMapOvr>
  <p:transition spd="slow">
    <p:strip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94519"/>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HARD &amp;  SOFT </a:t>
            </a:r>
            <a:r>
              <a:rPr lang="en-US" sz="2800" cap="all" dirty="0" err="1"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EXUDAtes</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3" name="Rectangle 2"/>
          <p:cNvSpPr/>
          <p:nvPr/>
        </p:nvSpPr>
        <p:spPr>
          <a:xfrm>
            <a:off x="762000" y="1236920"/>
            <a:ext cx="5867400" cy="4524315"/>
          </a:xfrm>
          <a:prstGeom prst="rect">
            <a:avLst/>
          </a:prstGeom>
        </p:spPr>
        <p:txBody>
          <a:bodyPr wrap="square">
            <a:spAutoFit/>
          </a:bodyPr>
          <a:lstStyle/>
          <a:p>
            <a:pPr marL="285750" indent="-285750">
              <a:buFont typeface="Wingdings" pitchFamily="2" charset="2"/>
              <a:buChar char="Ø"/>
            </a:pPr>
            <a:r>
              <a:rPr lang="en-US" sz="3200" dirty="0"/>
              <a:t>F</a:t>
            </a:r>
            <a:r>
              <a:rPr lang="en-US" sz="3200" dirty="0" smtClean="0"/>
              <a:t>luid rich </a:t>
            </a:r>
            <a:r>
              <a:rPr lang="en-US" sz="3200" dirty="0"/>
              <a:t>in fat and </a:t>
            </a:r>
            <a:r>
              <a:rPr lang="en-US" sz="3200" dirty="0" smtClean="0"/>
              <a:t>protein </a:t>
            </a:r>
            <a:r>
              <a:rPr lang="en-US" sz="3200" dirty="0"/>
              <a:t>contained in the eye </a:t>
            </a:r>
            <a:r>
              <a:rPr lang="en-US" sz="3200" dirty="0" smtClean="0"/>
              <a:t> leaks out.</a:t>
            </a:r>
          </a:p>
          <a:p>
            <a:pPr marL="285750" indent="-285750">
              <a:buFont typeface="Wingdings" pitchFamily="2" charset="2"/>
              <a:buChar char="Ø"/>
            </a:pPr>
            <a:r>
              <a:rPr lang="en-US" sz="3200" dirty="0" smtClean="0"/>
              <a:t> Water gets absorbed leaving </a:t>
            </a:r>
          </a:p>
          <a:p>
            <a:r>
              <a:rPr lang="en-US" sz="3200" dirty="0"/>
              <a:t> </a:t>
            </a:r>
            <a:r>
              <a:rPr lang="en-US" sz="3200" dirty="0" smtClean="0"/>
              <a:t>  the fat as residue. </a:t>
            </a:r>
          </a:p>
          <a:p>
            <a:pPr marL="285750" indent="-285750">
              <a:buFont typeface="Wingdings" pitchFamily="2" charset="2"/>
              <a:buChar char="Ø"/>
            </a:pPr>
            <a:r>
              <a:rPr lang="en-US" sz="3200" dirty="0" smtClean="0"/>
              <a:t>Soft exudates are often called “cotton </a:t>
            </a:r>
            <a:r>
              <a:rPr lang="en-US" sz="3200" dirty="0"/>
              <a:t>wool </a:t>
            </a:r>
            <a:r>
              <a:rPr lang="en-US" sz="3200" dirty="0" smtClean="0"/>
              <a:t>spots” </a:t>
            </a:r>
          </a:p>
          <a:p>
            <a:pPr marL="285750" indent="-285750">
              <a:buFont typeface="Wingdings" pitchFamily="2" charset="2"/>
              <a:buChar char="Ø"/>
            </a:pPr>
            <a:r>
              <a:rPr lang="en-US" sz="3200" dirty="0" smtClean="0"/>
              <a:t>Seen into the photograph as </a:t>
            </a:r>
            <a:br>
              <a:rPr lang="en-US" sz="3200" dirty="0" smtClean="0"/>
            </a:br>
            <a:r>
              <a:rPr lang="en-US" sz="3200" dirty="0" smtClean="0"/>
              <a:t>yellow blobs </a:t>
            </a:r>
            <a:endParaRPr lang="en-US" sz="3000" dirty="0"/>
          </a:p>
        </p:txBody>
      </p:sp>
      <p:pic>
        <p:nvPicPr>
          <p:cNvPr id="5122" name="Picture 2" descr="G:\final\23225.jpg"/>
          <p:cNvPicPr>
            <a:picLocks noChangeAspect="1" noChangeArrowheads="1"/>
          </p:cNvPicPr>
          <p:nvPr/>
        </p:nvPicPr>
        <p:blipFill rotWithShape="1">
          <a:blip r:embed="rId3">
            <a:extLst>
              <a:ext uri="{28A0092B-C50C-407E-A947-70E740481C1C}">
                <a14:useLocalDpi xmlns:a14="http://schemas.microsoft.com/office/drawing/2010/main" val="0"/>
              </a:ext>
            </a:extLst>
          </a:blip>
          <a:srcRect t="15372" r="50000"/>
          <a:stretch/>
        </p:blipFill>
        <p:spPr bwMode="auto">
          <a:xfrm>
            <a:off x="6629400" y="2203489"/>
            <a:ext cx="2363921" cy="320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084462"/>
      </p:ext>
    </p:extLst>
  </p:cSld>
  <p:clrMapOvr>
    <a:masterClrMapping/>
  </p:clrMapOvr>
  <p:transition spd="slow">
    <p:strip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94519"/>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Neovascularization </a:t>
            </a:r>
          </a:p>
        </p:txBody>
      </p:sp>
      <p:sp>
        <p:nvSpPr>
          <p:cNvPr id="3" name="Rectangle 2"/>
          <p:cNvSpPr/>
          <p:nvPr/>
        </p:nvSpPr>
        <p:spPr>
          <a:xfrm>
            <a:off x="762000" y="1236920"/>
            <a:ext cx="7924800" cy="5709255"/>
          </a:xfrm>
          <a:prstGeom prst="rect">
            <a:avLst/>
          </a:prstGeom>
        </p:spPr>
        <p:txBody>
          <a:bodyPr wrap="square">
            <a:spAutoFit/>
          </a:bodyPr>
          <a:lstStyle/>
          <a:p>
            <a:pPr marL="285750" indent="-285750">
              <a:buFont typeface="Wingdings" pitchFamily="2" charset="2"/>
              <a:buChar char="Ø"/>
            </a:pPr>
            <a:r>
              <a:rPr lang="en-US" sz="3200" dirty="0" smtClean="0"/>
              <a:t>The Abnormal </a:t>
            </a:r>
            <a:r>
              <a:rPr lang="en-US" sz="3200" dirty="0"/>
              <a:t>growth of blood vessels in </a:t>
            </a:r>
            <a:r>
              <a:rPr lang="en-US" sz="3200" dirty="0" smtClean="0"/>
              <a:t>eye is termed as Neovascularization.</a:t>
            </a:r>
          </a:p>
          <a:p>
            <a:pPr marL="285750" indent="-285750">
              <a:buFont typeface="Wingdings" pitchFamily="2" charset="2"/>
              <a:buChar char="Ø"/>
            </a:pPr>
            <a:r>
              <a:rPr lang="en-US" sz="3200" dirty="0" smtClean="0"/>
              <a:t>These growth </a:t>
            </a:r>
            <a:r>
              <a:rPr lang="en-US" sz="3200" dirty="0"/>
              <a:t>around the pupil, glaucoma </a:t>
            </a:r>
            <a:r>
              <a:rPr lang="en-US" sz="3200" dirty="0" smtClean="0"/>
              <a:t>results in increasing</a:t>
            </a:r>
          </a:p>
          <a:p>
            <a:r>
              <a:rPr lang="en-US" sz="3200" dirty="0"/>
              <a:t> </a:t>
            </a:r>
            <a:r>
              <a:rPr lang="en-US" sz="3200" dirty="0" smtClean="0"/>
              <a:t> </a:t>
            </a:r>
            <a:r>
              <a:rPr lang="en-US" sz="3200" dirty="0"/>
              <a:t>pressure within the eye. </a:t>
            </a:r>
            <a:endParaRPr lang="en-US" sz="3200" dirty="0" smtClean="0"/>
          </a:p>
          <a:p>
            <a:pPr marL="285750" indent="-285750">
              <a:buFont typeface="Wingdings" pitchFamily="2" charset="2"/>
              <a:buChar char="Ø"/>
            </a:pPr>
            <a:r>
              <a:rPr lang="en-US" sz="3200" dirty="0" smtClean="0"/>
              <a:t>Retinal Detachment:- </a:t>
            </a:r>
            <a:r>
              <a:rPr lang="en-US" sz="3200" dirty="0"/>
              <a:t>These </a:t>
            </a:r>
            <a:r>
              <a:rPr lang="en-US" sz="3200" dirty="0" smtClean="0"/>
              <a:t/>
            </a:r>
            <a:br>
              <a:rPr lang="en-US" sz="3200" dirty="0" smtClean="0"/>
            </a:br>
            <a:r>
              <a:rPr lang="en-US" sz="3200" dirty="0" smtClean="0"/>
              <a:t>new </a:t>
            </a:r>
            <a:r>
              <a:rPr lang="en-US" sz="3200" dirty="0"/>
              <a:t>blood vessels </a:t>
            </a:r>
            <a:r>
              <a:rPr lang="en-US" sz="3200" dirty="0" smtClean="0"/>
              <a:t>with weaker</a:t>
            </a:r>
            <a:br>
              <a:rPr lang="en-US" sz="3200" dirty="0" smtClean="0"/>
            </a:br>
            <a:r>
              <a:rPr lang="en-US" sz="3200" dirty="0" smtClean="0"/>
              <a:t>walls may cause </a:t>
            </a:r>
            <a:r>
              <a:rPr lang="en-US" sz="3200" dirty="0"/>
              <a:t>scar tissue to grow that can pull the retina away from the back of the eye. </a:t>
            </a:r>
            <a:endParaRPr lang="en-US" sz="3200" dirty="0" smtClean="0"/>
          </a:p>
          <a:p>
            <a:pPr marL="285750" indent="-285750">
              <a:lnSpc>
                <a:spcPct val="150000"/>
              </a:lnSpc>
              <a:buFont typeface="Wingdings" pitchFamily="2" charset="2"/>
              <a:buChar char="Ø"/>
            </a:pPr>
            <a:endParaRPr lang="en-US" sz="3000" dirty="0"/>
          </a:p>
        </p:txBody>
      </p:sp>
      <p:pic>
        <p:nvPicPr>
          <p:cNvPr id="3074" name="Picture 2" descr="G:\final\23225.jp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5851" b="9468"/>
          <a:stretch/>
        </p:blipFill>
        <p:spPr bwMode="auto">
          <a:xfrm>
            <a:off x="6781800" y="2362200"/>
            <a:ext cx="1905000" cy="227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03494"/>
      </p:ext>
    </p:extLst>
  </p:cSld>
  <p:clrMapOvr>
    <a:masterClrMapping/>
  </p:clrMapOvr>
  <p:transition spd="slow">
    <p:strip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99310" y="1759528"/>
            <a:ext cx="6248400" cy="1569660"/>
          </a:xfrm>
          <a:prstGeom prst="rect">
            <a:avLst/>
          </a:prstGeom>
          <a:noFill/>
        </p:spPr>
        <p:txBody>
          <a:bodyPr wrap="square" rtlCol="0">
            <a:spAutoFit/>
          </a:bodyPr>
          <a:lstStyle/>
          <a:p>
            <a:pPr algn="ctr"/>
            <a:r>
              <a:rPr lang="en-US" sz="4800" u="sng"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Image  processing</a:t>
            </a:r>
            <a:endParaRPr lang="en-US" sz="4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endParaRPr>
          </a:p>
        </p:txBody>
      </p:sp>
    </p:spTree>
    <p:extLst>
      <p:ext uri="{BB962C8B-B14F-4D97-AF65-F5344CB8AC3E}">
        <p14:creationId xmlns:p14="http://schemas.microsoft.com/office/powerpoint/2010/main" val="1958407645"/>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685800" y="228600"/>
            <a:ext cx="7315200" cy="1295400"/>
          </a:xfrm>
        </p:spPr>
        <p:txBody>
          <a:bodyPr>
            <a:normAutofit/>
          </a:bodyPr>
          <a:lstStyle/>
          <a:p>
            <a:pPr algn="ctr"/>
            <a:r>
              <a:rPr lang="en-US" sz="4400" u="sng"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What is an image?</a:t>
            </a:r>
          </a:p>
        </p:txBody>
      </p:sp>
      <p:sp>
        <p:nvSpPr>
          <p:cNvPr id="220163" name="Rectangle 3"/>
          <p:cNvSpPr>
            <a:spLocks noGrp="1" noChangeArrowheads="1"/>
          </p:cNvSpPr>
          <p:nvPr>
            <p:ph idx="1"/>
          </p:nvPr>
        </p:nvSpPr>
        <p:spPr>
          <a:xfrm>
            <a:off x="0" y="1600200"/>
            <a:ext cx="8737600" cy="5600700"/>
          </a:xfrm>
        </p:spPr>
        <p:txBody>
          <a:bodyPr>
            <a:normAutofit/>
          </a:bodyPr>
          <a:lstStyle/>
          <a:p>
            <a:r>
              <a:rPr lang="en-US" dirty="0"/>
              <a:t>We can think of an image as a function, </a:t>
            </a:r>
            <a:r>
              <a:rPr lang="en-US" dirty="0" smtClean="0"/>
              <a:t>f(x,y)</a:t>
            </a:r>
            <a:endParaRPr lang="en-US" dirty="0"/>
          </a:p>
          <a:p>
            <a:pPr lvl="1"/>
            <a:r>
              <a:rPr lang="en-US" sz="3000" dirty="0"/>
              <a:t>f( x, y ) gives the intensity at position ( x, y ) </a:t>
            </a:r>
          </a:p>
          <a:p>
            <a:pPr lvl="1"/>
            <a:r>
              <a:rPr lang="en-US" sz="3000" dirty="0"/>
              <a:t>Realistically, we expect the image only to be defined over a rectangle, with a finite range:</a:t>
            </a:r>
          </a:p>
          <a:p>
            <a:pPr lvl="2"/>
            <a:r>
              <a:rPr lang="en-US" sz="3000" dirty="0"/>
              <a:t>f: [a,b]x[c,d] </a:t>
            </a:r>
            <a:r>
              <a:rPr lang="en-US" sz="3000" dirty="0">
                <a:sym typeface="Wingdings" pitchFamily="2" charset="2"/>
              </a:rPr>
              <a:t> </a:t>
            </a:r>
            <a:r>
              <a:rPr lang="en-US" sz="3000" dirty="0"/>
              <a:t>[0,1</a:t>
            </a:r>
            <a:r>
              <a:rPr lang="en-US" sz="3000" dirty="0" smtClean="0"/>
              <a:t>]</a:t>
            </a:r>
            <a:endParaRPr lang="en-US" dirty="0"/>
          </a:p>
          <a:p>
            <a:r>
              <a:rPr lang="en-US" dirty="0"/>
              <a:t>A color image is just three functions pasted together.  We can write this as a “vector-valued” function: </a:t>
            </a:r>
          </a:p>
        </p:txBody>
      </p:sp>
      <p:graphicFrame>
        <p:nvGraphicFramePr>
          <p:cNvPr id="220164" name="Object 4"/>
          <p:cNvGraphicFramePr>
            <a:graphicFrameLocks noChangeAspect="1"/>
          </p:cNvGraphicFramePr>
          <p:nvPr>
            <p:extLst>
              <p:ext uri="{D42A27DB-BD31-4B8C-83A1-F6EECF244321}">
                <p14:modId xmlns:p14="http://schemas.microsoft.com/office/powerpoint/2010/main" val="4092626912"/>
              </p:ext>
            </p:extLst>
          </p:nvPr>
        </p:nvGraphicFramePr>
        <p:xfrm>
          <a:off x="5029200" y="5351462"/>
          <a:ext cx="3429000" cy="1430338"/>
        </p:xfrm>
        <a:graphic>
          <a:graphicData uri="http://schemas.openxmlformats.org/presentationml/2006/ole">
            <mc:AlternateContent xmlns:mc="http://schemas.openxmlformats.org/markup-compatibility/2006">
              <mc:Choice xmlns:v="urn:schemas-microsoft-com:vml" Requires="v">
                <p:oleObj spid="_x0000_s2159" name="Equation" r:id="rId4" imgW="1193760" imgH="698400" progId="Equation.DSMT4">
                  <p:embed/>
                </p:oleObj>
              </mc:Choice>
              <mc:Fallback>
                <p:oleObj name="Equation" r:id="rId4" imgW="1193760" imgH="698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351462"/>
                        <a:ext cx="3429000" cy="1430338"/>
                      </a:xfrm>
                      <a:prstGeom prst="rect">
                        <a:avLst/>
                      </a:prstGeom>
                      <a:solidFill>
                        <a:schemeClr val="accent5">
                          <a:lumMod val="40000"/>
                          <a:lumOff val="60000"/>
                        </a:schemeClr>
                      </a:solidFill>
                      <a:ln>
                        <a:solidFill>
                          <a:srgbClr val="00B0F0"/>
                        </a:solidFill>
                      </a:ln>
                      <a:effectLst/>
                    </p:spPr>
                  </p:pic>
                </p:oleObj>
              </mc:Fallback>
            </mc:AlternateContent>
          </a:graphicData>
        </a:graphic>
      </p:graphicFrame>
    </p:spTree>
    <p:extLst>
      <p:ext uri="{BB962C8B-B14F-4D97-AF65-F5344CB8AC3E}">
        <p14:creationId xmlns:p14="http://schemas.microsoft.com/office/powerpoint/2010/main" val="2929122053"/>
      </p:ext>
    </p:extLst>
  </p:cSld>
  <p:clrMapOvr>
    <a:masterClrMapping/>
  </p:clrMapOvr>
  <p:transition spd="slow">
    <p:strip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94519"/>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Image  processing algorithms </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2" name="TextBox 1"/>
          <p:cNvSpPr txBox="1"/>
          <p:nvPr/>
        </p:nvSpPr>
        <p:spPr>
          <a:xfrm>
            <a:off x="0" y="1227457"/>
            <a:ext cx="9220200" cy="7509748"/>
          </a:xfrm>
          <a:prstGeom prst="rect">
            <a:avLst/>
          </a:prstGeom>
          <a:noFill/>
        </p:spPr>
        <p:txBody>
          <a:bodyPr wrap="square" rtlCol="0">
            <a:spAutoFit/>
          </a:bodyPr>
          <a:lstStyle/>
          <a:p>
            <a:endParaRPr lang="en-US" sz="3200" dirty="0" smtClean="0"/>
          </a:p>
          <a:p>
            <a:r>
              <a:rPr lang="en-US" sz="2800" dirty="0"/>
              <a:t>♦ ADAPTIVE HISTOGRAM EQUILIZATION (CLAHE)</a:t>
            </a:r>
          </a:p>
          <a:p>
            <a:endParaRPr lang="en-US" sz="2800" dirty="0"/>
          </a:p>
          <a:p>
            <a:r>
              <a:rPr lang="en-US" sz="2800" dirty="0"/>
              <a:t>♦ MORPHOLOGICAL OPERTIONS:</a:t>
            </a:r>
          </a:p>
          <a:p>
            <a:pPr>
              <a:lnSpc>
                <a:spcPct val="150000"/>
              </a:lnSpc>
            </a:pPr>
            <a:r>
              <a:rPr lang="en-US" sz="2800" dirty="0"/>
              <a:t>	► EROSION</a:t>
            </a:r>
          </a:p>
          <a:p>
            <a:pPr>
              <a:lnSpc>
                <a:spcPct val="150000"/>
              </a:lnSpc>
            </a:pPr>
            <a:r>
              <a:rPr lang="en-US" sz="2800" dirty="0"/>
              <a:t>	► DILATION</a:t>
            </a:r>
          </a:p>
          <a:p>
            <a:pPr>
              <a:lnSpc>
                <a:spcPct val="150000"/>
              </a:lnSpc>
            </a:pPr>
            <a:r>
              <a:rPr lang="en-US" sz="2800" dirty="0"/>
              <a:t>	► OPENING</a:t>
            </a:r>
          </a:p>
          <a:p>
            <a:pPr>
              <a:lnSpc>
                <a:spcPct val="150000"/>
              </a:lnSpc>
            </a:pPr>
            <a:r>
              <a:rPr lang="en-US" sz="2800" dirty="0"/>
              <a:t>	► CLOSING</a:t>
            </a:r>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r>
              <a:rPr lang="en-US" b="1" dirty="0" smtClean="0"/>
              <a:t> </a:t>
            </a:r>
            <a:endParaRPr lang="en-US" dirty="0"/>
          </a:p>
        </p:txBody>
      </p:sp>
    </p:spTree>
    <p:extLst>
      <p:ext uri="{BB962C8B-B14F-4D97-AF65-F5344CB8AC3E}">
        <p14:creationId xmlns:p14="http://schemas.microsoft.com/office/powerpoint/2010/main" val="2580683887"/>
      </p:ext>
    </p:extLst>
  </p:cSld>
  <p:clrMapOvr>
    <a:masterClrMapping/>
  </p:clrMapOvr>
  <p:transition spd="slow">
    <p:strip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382000" cy="1143000"/>
          </a:xfrm>
        </p:spPr>
        <p:txBody>
          <a:bodyPr>
            <a:normAutofit/>
          </a:bodyPr>
          <a:lstStyle/>
          <a:p>
            <a:pPr algn="ctr"/>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ADAPTIVE HISTOGRAM EQUILIZATION </a:t>
            </a: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CLAHE)</a:t>
            </a:r>
          </a:p>
        </p:txBody>
      </p:sp>
      <p:sp>
        <p:nvSpPr>
          <p:cNvPr id="6" name="Content Placeholder 5"/>
          <p:cNvSpPr>
            <a:spLocks noGrp="1"/>
          </p:cNvSpPr>
          <p:nvPr>
            <p:ph idx="1"/>
          </p:nvPr>
        </p:nvSpPr>
        <p:spPr>
          <a:xfrm>
            <a:off x="228600" y="1295400"/>
            <a:ext cx="8839200" cy="4525963"/>
          </a:xfrm>
        </p:spPr>
        <p:txBody>
          <a:bodyPr>
            <a:normAutofit/>
          </a:bodyPr>
          <a:lstStyle/>
          <a:p>
            <a:pPr marL="0" indent="0">
              <a:buNone/>
            </a:pPr>
            <a:r>
              <a:rPr lang="en-US"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What is Adaptive  Histogram Equalization ?</a:t>
            </a:r>
          </a:p>
          <a:p>
            <a:pPr>
              <a:buFont typeface="Wingdings" pitchFamily="2" charset="2"/>
              <a:buChar char="v"/>
            </a:pPr>
            <a:r>
              <a:rPr lang="en-US" dirty="0"/>
              <a:t>Adaptive histogram equalization (AHE) is a computer image processing technique used to improve contrast in </a:t>
            </a:r>
            <a:r>
              <a:rPr lang="en-US" dirty="0" smtClean="0"/>
              <a:t>images.</a:t>
            </a:r>
          </a:p>
          <a:p>
            <a:pPr marL="36576" indent="0">
              <a:buNone/>
            </a:pPr>
            <a:endParaRPr lang="en-US" dirty="0" smtClean="0"/>
          </a:p>
          <a:p>
            <a:pPr marL="0" indent="0">
              <a:buNone/>
            </a:pPr>
            <a:r>
              <a:rPr lang="en-US"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What is CLAHE ?</a:t>
            </a:r>
          </a:p>
          <a:p>
            <a:pPr>
              <a:buFont typeface="Wingdings" pitchFamily="2" charset="2"/>
              <a:buChar char="v"/>
            </a:pPr>
            <a:r>
              <a:rPr lang="en-US" dirty="0" smtClean="0"/>
              <a:t>CLAHE </a:t>
            </a:r>
            <a:r>
              <a:rPr lang="en-US" dirty="0"/>
              <a:t>differs from ordinary adaptive histogram equalization in its contrast limiting. This feature can also be applied to global histogram equalization </a:t>
            </a:r>
            <a:r>
              <a:rPr lang="en-US" dirty="0" smtClean="0"/>
              <a:t>.</a:t>
            </a:r>
            <a:endParaRPr lang="en-US" dirty="0">
              <a:solidFill>
                <a:srgbClr val="002060"/>
              </a:solidFill>
            </a:endParaRPr>
          </a:p>
        </p:txBody>
      </p:sp>
    </p:spTree>
    <p:extLst>
      <p:ext uri="{BB962C8B-B14F-4D97-AF65-F5344CB8AC3E}">
        <p14:creationId xmlns:p14="http://schemas.microsoft.com/office/powerpoint/2010/main" val="3701065882"/>
      </p:ext>
    </p:extLst>
  </p:cSld>
  <p:clrMapOvr>
    <a:masterClrMapping/>
  </p:clrMapOvr>
  <p:transition spd="slow">
    <p:strip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1845"/>
            <a:ext cx="7467600" cy="1143000"/>
          </a:xfrm>
        </p:spPr>
        <p:txBody>
          <a:bodyPr>
            <a:normAutofit/>
          </a:bodyPr>
          <a:lstStyle/>
          <a:p>
            <a:pPr algn="ctr"/>
            <a:r>
              <a:rPr lang="en-US" sz="32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CLAHE result:</a:t>
            </a:r>
          </a:p>
        </p:txBody>
      </p:sp>
      <p:pic>
        <p:nvPicPr>
          <p:cNvPr id="4" name="Content Placeholder 3"/>
          <p:cNvPicPr>
            <a:picLocks noChangeAspect="1"/>
          </p:cNvPicPr>
          <p:nvPr/>
        </p:nvPicPr>
        <p:blipFill rotWithShape="1">
          <a:blip r:embed="rId2">
            <a:extLst>
              <a:ext uri="{BEBA8EAE-BF5A-486C-A8C5-ECC9F3942E4B}">
                <a14:imgProps xmlns:a14="http://schemas.microsoft.com/office/drawing/2010/main">
                  <a14:imgLayer r:embed="rId3">
                    <a14:imgEffect>
                      <a14:backgroundRemoval t="3579" b="94316" l="5125" r="95638">
                        <a14:foregroundMark x1="57579" y1="43158" x2="57579" y2="43158"/>
                      </a14:backgroundRemoval>
                    </a14:imgEffect>
                  </a14:imgLayer>
                </a14:imgProps>
              </a:ext>
              <a:ext uri="{28A0092B-C50C-407E-A947-70E740481C1C}">
                <a14:useLocalDpi xmlns:a14="http://schemas.microsoft.com/office/drawing/2010/main" val="0"/>
              </a:ext>
            </a:extLst>
          </a:blip>
          <a:srcRect l="8474" t="5477" r="8678" b="10916"/>
          <a:stretch/>
        </p:blipFill>
        <p:spPr>
          <a:xfrm>
            <a:off x="1295401" y="988325"/>
            <a:ext cx="5943600" cy="3200400"/>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343400"/>
            <a:ext cx="777240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51702"/>
      </p:ext>
    </p:extLst>
  </p:cSld>
  <p:clrMapOvr>
    <a:masterClrMapping/>
  </p:clrMapOvr>
  <p:transition spd="slow">
    <p:strip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94519"/>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2" name="TextBox 1"/>
          <p:cNvSpPr txBox="1"/>
          <p:nvPr/>
        </p:nvSpPr>
        <p:spPr>
          <a:xfrm>
            <a:off x="304800" y="1219200"/>
            <a:ext cx="8686800" cy="5016758"/>
          </a:xfrm>
          <a:prstGeom prst="rect">
            <a:avLst/>
          </a:prstGeom>
          <a:noFill/>
        </p:spPr>
        <p:txBody>
          <a:bodyPr wrap="square" rtlCol="0">
            <a:spAutoFit/>
          </a:bodyPr>
          <a:lstStyle/>
          <a:p>
            <a:pPr algn="just"/>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EROSION: </a:t>
            </a:r>
            <a:r>
              <a:rPr lang="en-US" sz="2400" dirty="0"/>
              <a:t>Erosion removes pixels on the object boundaries in the image by changing it to the background pixel. This shrinks the object and breaks up a single object.</a:t>
            </a:r>
          </a:p>
          <a:p>
            <a:endParaRPr lang="en-US" sz="2400" dirty="0" smtClean="0"/>
          </a:p>
          <a:p>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DILATION</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a:t>Dilation, on the other hand, adds pixels to the object boundaries by changing the background pixel surrounding it. This enlarges the object and </a:t>
            </a:r>
            <a:r>
              <a:rPr lang="en-US" sz="2400" dirty="0" smtClean="0"/>
              <a:t>Multiple </a:t>
            </a:r>
            <a:r>
              <a:rPr lang="en-US" sz="2400" dirty="0"/>
              <a:t>objects could merge together as one</a:t>
            </a:r>
            <a:r>
              <a:rPr lang="en-US" sz="2400" dirty="0" smtClean="0"/>
              <a:t>.</a:t>
            </a:r>
          </a:p>
          <a:p>
            <a:endParaRPr lang="en-US" sz="2400" dirty="0"/>
          </a:p>
          <a:p>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OPENING: </a:t>
            </a:r>
            <a:r>
              <a:rPr lang="en-US" sz="2400" dirty="0"/>
              <a:t>In opening, the image would undergo erosion followed by dilation. This removes the small object pixels before enlarging the </a:t>
            </a:r>
            <a:r>
              <a:rPr lang="en-US" sz="2400" dirty="0" smtClean="0"/>
              <a:t>remaining.</a:t>
            </a:r>
          </a:p>
          <a:p>
            <a:endParaRPr lang="en-US" sz="2000" dirty="0"/>
          </a:p>
        </p:txBody>
      </p:sp>
      <p:sp>
        <p:nvSpPr>
          <p:cNvPr id="3" name="Rectangle 2"/>
          <p:cNvSpPr/>
          <p:nvPr/>
        </p:nvSpPr>
        <p:spPr>
          <a:xfrm>
            <a:off x="685800" y="391180"/>
            <a:ext cx="8001000" cy="584775"/>
          </a:xfrm>
          <a:prstGeom prst="rect">
            <a:avLst/>
          </a:prstGeom>
        </p:spPr>
        <p:txBody>
          <a:bodyPr wrap="square">
            <a:spAutoFit/>
          </a:bodyPr>
          <a:lstStyle/>
          <a:p>
            <a:pPr algn="ctr"/>
            <a:r>
              <a:rPr lang="en-US" sz="32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MORPHOLOGICAL OPERATIONS</a:t>
            </a:r>
            <a:endParaRPr lang="en-US" sz="3200" dirty="0"/>
          </a:p>
        </p:txBody>
      </p:sp>
    </p:spTree>
    <p:extLst>
      <p:ext uri="{BB962C8B-B14F-4D97-AF65-F5344CB8AC3E}">
        <p14:creationId xmlns:p14="http://schemas.microsoft.com/office/powerpoint/2010/main" val="1106173294"/>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1000"/>
                                        <p:tgtEl>
                                          <p:spTgt spid="2">
                                            <p:txEl>
                                              <p:pRg st="2" end="2"/>
                                            </p:txEl>
                                          </p:spTgt>
                                        </p:tgtEl>
                                      </p:cBhvr>
                                    </p:animEffect>
                                    <p:anim calcmode="lin" valueType="num">
                                      <p:cBhvr>
                                        <p:cTn id="14"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extBox 1"/>
          <p:cNvSpPr txBox="1"/>
          <p:nvPr/>
        </p:nvSpPr>
        <p:spPr>
          <a:xfrm>
            <a:off x="304800" y="762000"/>
            <a:ext cx="8534400" cy="369332"/>
          </a:xfrm>
          <a:prstGeom prst="rect">
            <a:avLst/>
          </a:prstGeom>
          <a:noFill/>
        </p:spPr>
        <p:txBody>
          <a:bodyPr wrap="square" rtlCol="0">
            <a:spAutoFit/>
          </a:bodyPr>
          <a:lstStyle/>
          <a:p>
            <a:endParaRPr lang="en-US" dirty="0"/>
          </a:p>
        </p:txBody>
      </p:sp>
      <p:sp>
        <p:nvSpPr>
          <p:cNvPr id="3" name="TextBox 2"/>
          <p:cNvSpPr txBox="1"/>
          <p:nvPr/>
        </p:nvSpPr>
        <p:spPr>
          <a:xfrm>
            <a:off x="266700" y="380999"/>
            <a:ext cx="8610600" cy="4154984"/>
          </a:xfrm>
          <a:prstGeom prst="rect">
            <a:avLst/>
          </a:prstGeom>
          <a:noFill/>
        </p:spPr>
        <p:txBody>
          <a:bodyPr wrap="square" rtlCol="0">
            <a:spAutoFit/>
          </a:bodyPr>
          <a:lstStyle/>
          <a:p>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Closing: </a:t>
            </a:r>
            <a:r>
              <a:rPr lang="en-US" sz="2400" dirty="0"/>
              <a:t>In Closing, the image would undergo dilation followed by erosion. This removes the small background pixels before enlarging the remaining. In this way, the contours of the object smoothen and small object gaps fused</a:t>
            </a:r>
            <a:r>
              <a:rPr lang="en-US" sz="2400" dirty="0" smtClean="0"/>
              <a:t>.</a:t>
            </a:r>
          </a:p>
          <a:p>
            <a:endParaRPr lang="en-US" sz="2400" dirty="0"/>
          </a:p>
          <a:p>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Segmentation: </a:t>
            </a:r>
            <a:r>
              <a:rPr lang="en-US" sz="2400" dirty="0"/>
              <a:t>Image segmentation is used to locate the objects or boundaries in the image. In edge detection function, the contours of the objects are extracted from the image. </a:t>
            </a:r>
          </a:p>
          <a:p>
            <a:endParaRPr lang="en-US" sz="2000" dirty="0" smtClean="0"/>
          </a:p>
          <a:p>
            <a:endParaRPr lang="en-US" sz="2000" dirty="0"/>
          </a:p>
        </p:txBody>
      </p:sp>
      <p:grpSp>
        <p:nvGrpSpPr>
          <p:cNvPr id="8" name="Group 7"/>
          <p:cNvGrpSpPr/>
          <p:nvPr/>
        </p:nvGrpSpPr>
        <p:grpSpPr>
          <a:xfrm>
            <a:off x="509433" y="4191000"/>
            <a:ext cx="8125133" cy="2217359"/>
            <a:chOff x="315036" y="4360564"/>
            <a:chExt cx="7503795" cy="204779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36" y="4360564"/>
              <a:ext cx="7498080" cy="1813326"/>
            </a:xfrm>
            <a:prstGeom prst="rect">
              <a:avLst/>
            </a:prstGeom>
          </p:spPr>
        </p:pic>
        <p:sp>
          <p:nvSpPr>
            <p:cNvPr id="7" name="Text Box 31"/>
            <p:cNvSpPr txBox="1"/>
            <p:nvPr/>
          </p:nvSpPr>
          <p:spPr>
            <a:xfrm>
              <a:off x="315036" y="6223693"/>
              <a:ext cx="7503795" cy="184666"/>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en-US" sz="1200" b="1" i="1" kern="1400" dirty="0" smtClean="0">
                  <a:solidFill>
                    <a:srgbClr val="4F81BD"/>
                  </a:solidFill>
                  <a:effectLst/>
                  <a:latin typeface="Times New Roman"/>
                  <a:ea typeface="Times New Roman"/>
                </a:rPr>
                <a:t>Example </a:t>
              </a:r>
              <a:r>
                <a:rPr lang="en-US" sz="1200" b="1" i="1" kern="1400" dirty="0">
                  <a:solidFill>
                    <a:srgbClr val="4F81BD"/>
                  </a:solidFill>
                  <a:effectLst/>
                  <a:latin typeface="Times New Roman"/>
                  <a:ea typeface="Times New Roman"/>
                </a:rPr>
                <a:t>of Morphological operations</a:t>
              </a:r>
              <a:endParaRPr lang="en-US" sz="900" b="1" kern="1400" dirty="0">
                <a:solidFill>
                  <a:srgbClr val="4F81BD"/>
                </a:solidFill>
                <a:effectLst/>
                <a:latin typeface="Times New Roman"/>
                <a:ea typeface="Times New Roman"/>
              </a:endParaRPr>
            </a:p>
          </p:txBody>
        </p:sp>
      </p:grpSp>
    </p:spTree>
    <p:extLst>
      <p:ext uri="{BB962C8B-B14F-4D97-AF65-F5344CB8AC3E}">
        <p14:creationId xmlns:p14="http://schemas.microsoft.com/office/powerpoint/2010/main" val="1070583843"/>
      </p:ext>
    </p:extLst>
  </p:cSld>
  <p:clrMapOvr>
    <a:overrideClrMapping bg1="dk1" tx1="lt1" bg2="dk2" tx2="lt2" accent1="accent1" accent2="accent2" accent3="accent3" accent4="accent4" accent5="accent5" accent6="accent6" hlink="hlink" folHlink="folHlink"/>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DIABETIC RETINOPATHY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20339"/>
            <a:ext cx="3428999" cy="294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a:spLocks noGrp="1"/>
          </p:cNvSpPr>
          <p:nvPr>
            <p:ph idx="1"/>
          </p:nvPr>
        </p:nvSpPr>
        <p:spPr>
          <a:xfrm>
            <a:off x="152400" y="1752600"/>
            <a:ext cx="5029200" cy="4648200"/>
          </a:xfrm>
        </p:spPr>
        <p:txBody>
          <a:bodyPr>
            <a:normAutofit/>
          </a:bodyPr>
          <a:lstStyle/>
          <a:p>
            <a:pPr marL="36576" indent="0">
              <a:buNone/>
            </a:pPr>
            <a:r>
              <a:rPr lang="en-US" dirty="0" smtClean="0"/>
              <a:t/>
            </a:r>
            <a:br>
              <a:rPr lang="en-US" dirty="0" smtClean="0"/>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 </a:t>
            </a:r>
            <a:r>
              <a:rPr lang="en-US" dirty="0" smtClean="0"/>
              <a:t>Diabetic Retinopathy, abbreviated as DR, is the effect of Diabetics on eye which may lead to blindness in its furthermost stage.   </a:t>
            </a:r>
            <a:endParaRPr lang="en-US" dirty="0"/>
          </a:p>
        </p:txBody>
      </p:sp>
      <p:sp>
        <p:nvSpPr>
          <p:cNvPr id="7" name="Content Placeholder 2"/>
          <p:cNvSpPr txBox="1">
            <a:spLocks/>
          </p:cNvSpPr>
          <p:nvPr/>
        </p:nvSpPr>
        <p:spPr>
          <a:xfrm>
            <a:off x="152400" y="4648200"/>
            <a:ext cx="8314653" cy="2133600"/>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buNone/>
            </a:pP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 </a:t>
            </a:r>
            <a:r>
              <a:rPr lang="en-US" dirty="0" smtClean="0"/>
              <a:t>Symptoms </a:t>
            </a:r>
            <a:r>
              <a:rPr lang="en-US" dirty="0"/>
              <a:t>some patient include maybe blurred vision, certain loss of </a:t>
            </a:r>
            <a:r>
              <a:rPr lang="en-US" dirty="0" smtClean="0"/>
              <a:t>vision, smoke </a:t>
            </a:r>
            <a:r>
              <a:rPr lang="en-US" dirty="0"/>
              <a:t>globes or specks that float in front of the eye.</a:t>
            </a:r>
          </a:p>
        </p:txBody>
      </p:sp>
      <p:sp>
        <p:nvSpPr>
          <p:cNvPr id="2" name="Rectangle 1"/>
          <p:cNvSpPr/>
          <p:nvPr/>
        </p:nvSpPr>
        <p:spPr>
          <a:xfrm>
            <a:off x="152400" y="1297632"/>
            <a:ext cx="5638800" cy="584775"/>
          </a:xfrm>
          <a:prstGeom prst="rect">
            <a:avLst/>
          </a:prstGeom>
        </p:spPr>
        <p:txBody>
          <a:bodyPr wrap="square">
            <a:spAutoFit/>
          </a:bodyPr>
          <a:lstStyle/>
          <a:p>
            <a:r>
              <a:rPr lang="en-US" sz="3200" i="1" dirty="0">
                <a:solidFill>
                  <a:prstClr val="white"/>
                </a:solidFill>
                <a:effectLst>
                  <a:outerShdw blurRad="38100" dist="38100" dir="2700000" algn="tl">
                    <a:srgbClr val="000000">
                      <a:alpha val="43137"/>
                    </a:srgbClr>
                  </a:outerShdw>
                </a:effectLst>
              </a:rPr>
              <a:t>What is Diabetic </a:t>
            </a:r>
            <a:r>
              <a:rPr lang="en-US" sz="3200" i="1" dirty="0" smtClean="0">
                <a:solidFill>
                  <a:prstClr val="white"/>
                </a:solidFill>
                <a:effectLst>
                  <a:outerShdw blurRad="38100" dist="38100" dir="2700000" algn="tl">
                    <a:srgbClr val="000000">
                      <a:alpha val="43137"/>
                    </a:srgbClr>
                  </a:outerShdw>
                </a:effectLst>
              </a:rPr>
              <a:t>Retinopathy</a:t>
            </a:r>
            <a:r>
              <a:rPr lang="en-US" sz="3200" i="1" dirty="0">
                <a:solidFill>
                  <a:prstClr val="white"/>
                </a:solidFill>
                <a:effectLst>
                  <a:outerShdw blurRad="38100" dist="38100" dir="2700000" algn="tl">
                    <a:srgbClr val="000000">
                      <a:alpha val="43137"/>
                    </a:srgbClr>
                  </a:outerShdw>
                </a:effectLst>
              </a:rPr>
              <a:t>?</a:t>
            </a:r>
            <a:endParaRPr lang="en-US" sz="20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1014667"/>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9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 calcmode="lin" valueType="num">
                                      <p:cBhvr additive="base">
                                        <p:cTn id="24"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OUR AIM OF THE PROJECT</a:t>
            </a:r>
          </a:p>
        </p:txBody>
      </p:sp>
      <p:sp>
        <p:nvSpPr>
          <p:cNvPr id="3" name="Content Placeholder 2"/>
          <p:cNvSpPr>
            <a:spLocks noGrp="1"/>
          </p:cNvSpPr>
          <p:nvPr>
            <p:ph idx="1"/>
          </p:nvPr>
        </p:nvSpPr>
        <p:spPr>
          <a:xfrm>
            <a:off x="457200" y="1600200"/>
            <a:ext cx="8001000" cy="4525963"/>
          </a:xfrm>
        </p:spPr>
        <p:txBody>
          <a:bodyPr>
            <a:normAutofit/>
          </a:bodyPr>
          <a:lstStyle/>
          <a:p>
            <a:pPr marL="36576" indent="0" algn="just">
              <a:buNone/>
            </a:pPr>
            <a:r>
              <a:rPr lang="en-US" sz="2400" dirty="0"/>
              <a:t>Blood vessels are extracted in this project for the identification of diabetic retinopathy. The amount of blood vessel area in DR affected eye is much higher than normal eye because of Neo-vascularization.</a:t>
            </a:r>
          </a:p>
        </p:txBody>
      </p:sp>
      <p:graphicFrame>
        <p:nvGraphicFramePr>
          <p:cNvPr id="8" name="Diagram 7"/>
          <p:cNvGraphicFramePr/>
          <p:nvPr>
            <p:extLst>
              <p:ext uri="{D42A27DB-BD31-4B8C-83A1-F6EECF244321}">
                <p14:modId xmlns:p14="http://schemas.microsoft.com/office/powerpoint/2010/main" val="2833228713"/>
              </p:ext>
            </p:extLst>
          </p:nvPr>
        </p:nvGraphicFramePr>
        <p:xfrm>
          <a:off x="660779" y="3200400"/>
          <a:ext cx="7966196" cy="3009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8068186"/>
      </p:ext>
    </p:extLst>
  </p:cSld>
  <p:clrMapOvr>
    <a:masterClrMapping/>
  </p:clrMapOvr>
  <p:transition spd="slow">
    <p:strips/>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534400" cy="1143000"/>
          </a:xfrm>
        </p:spPr>
        <p:txBody>
          <a:bodyPr>
            <a:normAutofit fontScale="90000"/>
          </a:bodyPr>
          <a:lstStyle/>
          <a:p>
            <a:pPr algn="ctr"/>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Stages</a:t>
            </a:r>
            <a:r>
              <a:rPr lang="en-US" dirty="0" smtClean="0"/>
              <a:t> </a:t>
            </a:r>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of Blood vessel Detection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04712009"/>
              </p:ext>
            </p:extLst>
          </p:nvPr>
        </p:nvGraphicFramePr>
        <p:xfrm>
          <a:off x="457200" y="1600200"/>
          <a:ext cx="85344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082352"/>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02EB15A-D705-493B-8D7C-6FE4A40C8F4A}"/>
                                            </p:graphicEl>
                                          </p:spTgt>
                                        </p:tgtEl>
                                        <p:attrNameLst>
                                          <p:attrName>style.visibility</p:attrName>
                                        </p:attrNameLst>
                                      </p:cBhvr>
                                      <p:to>
                                        <p:strVal val="visible"/>
                                      </p:to>
                                    </p:set>
                                    <p:animEffect transition="in" filter="fade">
                                      <p:cBhvr>
                                        <p:cTn id="7" dur="500"/>
                                        <p:tgtEl>
                                          <p:spTgt spid="5">
                                            <p:graphicEl>
                                              <a:dgm id="{402EB15A-D705-493B-8D7C-6FE4A40C8F4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CC384B9-9E8E-467B-8E01-FCC4107A3297}"/>
                                            </p:graphicEl>
                                          </p:spTgt>
                                        </p:tgtEl>
                                        <p:attrNameLst>
                                          <p:attrName>style.visibility</p:attrName>
                                        </p:attrNameLst>
                                      </p:cBhvr>
                                      <p:to>
                                        <p:strVal val="visible"/>
                                      </p:to>
                                    </p:set>
                                    <p:animEffect transition="in" filter="fade">
                                      <p:cBhvr>
                                        <p:cTn id="12" dur="500"/>
                                        <p:tgtEl>
                                          <p:spTgt spid="5">
                                            <p:graphicEl>
                                              <a:dgm id="{8CC384B9-9E8E-467B-8E01-FCC4107A329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928D01F1-72B3-464E-945E-A6349FDD44A2}"/>
                                            </p:graphicEl>
                                          </p:spTgt>
                                        </p:tgtEl>
                                        <p:attrNameLst>
                                          <p:attrName>style.visibility</p:attrName>
                                        </p:attrNameLst>
                                      </p:cBhvr>
                                      <p:to>
                                        <p:strVal val="visible"/>
                                      </p:to>
                                    </p:set>
                                    <p:animEffect transition="in" filter="fade">
                                      <p:cBhvr>
                                        <p:cTn id="15" dur="500"/>
                                        <p:tgtEl>
                                          <p:spTgt spid="5">
                                            <p:graphicEl>
                                              <a:dgm id="{928D01F1-72B3-464E-945E-A6349FDD44A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7D47839E-16A7-4EDD-B5A4-3D5033F6A124}"/>
                                            </p:graphicEl>
                                          </p:spTgt>
                                        </p:tgtEl>
                                        <p:attrNameLst>
                                          <p:attrName>style.visibility</p:attrName>
                                        </p:attrNameLst>
                                      </p:cBhvr>
                                      <p:to>
                                        <p:strVal val="visible"/>
                                      </p:to>
                                    </p:set>
                                    <p:animEffect transition="in" filter="fade">
                                      <p:cBhvr>
                                        <p:cTn id="20" dur="500"/>
                                        <p:tgtEl>
                                          <p:spTgt spid="5">
                                            <p:graphicEl>
                                              <a:dgm id="{7D47839E-16A7-4EDD-B5A4-3D5033F6A12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C219060D-006C-4549-9CB9-C6DBBBE7D499}"/>
                                            </p:graphicEl>
                                          </p:spTgt>
                                        </p:tgtEl>
                                        <p:attrNameLst>
                                          <p:attrName>style.visibility</p:attrName>
                                        </p:attrNameLst>
                                      </p:cBhvr>
                                      <p:to>
                                        <p:strVal val="visible"/>
                                      </p:to>
                                    </p:set>
                                    <p:animEffect transition="in" filter="fade">
                                      <p:cBhvr>
                                        <p:cTn id="23" dur="500"/>
                                        <p:tgtEl>
                                          <p:spTgt spid="5">
                                            <p:graphicEl>
                                              <a:dgm id="{C219060D-006C-4549-9CB9-C6DBBBE7D49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3EE52916-AFDF-4AE7-B1E8-96A20F93011E}"/>
                                            </p:graphicEl>
                                          </p:spTgt>
                                        </p:tgtEl>
                                        <p:attrNameLst>
                                          <p:attrName>style.visibility</p:attrName>
                                        </p:attrNameLst>
                                      </p:cBhvr>
                                      <p:to>
                                        <p:strVal val="visible"/>
                                      </p:to>
                                    </p:set>
                                    <p:animEffect transition="in" filter="fade">
                                      <p:cBhvr>
                                        <p:cTn id="28" dur="500"/>
                                        <p:tgtEl>
                                          <p:spTgt spid="5">
                                            <p:graphicEl>
                                              <a:dgm id="{3EE52916-AFDF-4AE7-B1E8-96A20F93011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9614F6B2-6D8A-45CF-81C6-350595BE559B}"/>
                                            </p:graphicEl>
                                          </p:spTgt>
                                        </p:tgtEl>
                                        <p:attrNameLst>
                                          <p:attrName>style.visibility</p:attrName>
                                        </p:attrNameLst>
                                      </p:cBhvr>
                                      <p:to>
                                        <p:strVal val="visible"/>
                                      </p:to>
                                    </p:set>
                                    <p:animEffect transition="in" filter="fade">
                                      <p:cBhvr>
                                        <p:cTn id="31" dur="500"/>
                                        <p:tgtEl>
                                          <p:spTgt spid="5">
                                            <p:graphicEl>
                                              <a:dgm id="{9614F6B2-6D8A-45CF-81C6-350595BE559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A23A73F2-921C-4DF6-808C-E5DA05DF4DB2}"/>
                                            </p:graphicEl>
                                          </p:spTgt>
                                        </p:tgtEl>
                                        <p:attrNameLst>
                                          <p:attrName>style.visibility</p:attrName>
                                        </p:attrNameLst>
                                      </p:cBhvr>
                                      <p:to>
                                        <p:strVal val="visible"/>
                                      </p:to>
                                    </p:set>
                                    <p:animEffect transition="in" filter="fade">
                                      <p:cBhvr>
                                        <p:cTn id="36" dur="500"/>
                                        <p:tgtEl>
                                          <p:spTgt spid="5">
                                            <p:graphicEl>
                                              <a:dgm id="{A23A73F2-921C-4DF6-808C-E5DA05DF4DB2}"/>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049BD2B2-96BC-4E96-979C-7BB0007FAE45}"/>
                                            </p:graphicEl>
                                          </p:spTgt>
                                        </p:tgtEl>
                                        <p:attrNameLst>
                                          <p:attrName>style.visibility</p:attrName>
                                        </p:attrNameLst>
                                      </p:cBhvr>
                                      <p:to>
                                        <p:strVal val="visible"/>
                                      </p:to>
                                    </p:set>
                                    <p:animEffect transition="in" filter="fade">
                                      <p:cBhvr>
                                        <p:cTn id="39" dur="500"/>
                                        <p:tgtEl>
                                          <p:spTgt spid="5">
                                            <p:graphicEl>
                                              <a:dgm id="{049BD2B2-96BC-4E96-979C-7BB0007FAE4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143C4665-10D6-41D1-96CC-48FC046459A0}"/>
                                            </p:graphicEl>
                                          </p:spTgt>
                                        </p:tgtEl>
                                        <p:attrNameLst>
                                          <p:attrName>style.visibility</p:attrName>
                                        </p:attrNameLst>
                                      </p:cBhvr>
                                      <p:to>
                                        <p:strVal val="visible"/>
                                      </p:to>
                                    </p:set>
                                    <p:animEffect transition="in" filter="fade">
                                      <p:cBhvr>
                                        <p:cTn id="44" dur="500"/>
                                        <p:tgtEl>
                                          <p:spTgt spid="5">
                                            <p:graphicEl>
                                              <a:dgm id="{143C4665-10D6-41D1-96CC-48FC046459A0}"/>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C6E6A957-D128-4E98-8EDC-E92B90DFCC95}"/>
                                            </p:graphicEl>
                                          </p:spTgt>
                                        </p:tgtEl>
                                        <p:attrNameLst>
                                          <p:attrName>style.visibility</p:attrName>
                                        </p:attrNameLst>
                                      </p:cBhvr>
                                      <p:to>
                                        <p:strVal val="visible"/>
                                      </p:to>
                                    </p:set>
                                    <p:animEffect transition="in" filter="fade">
                                      <p:cBhvr>
                                        <p:cTn id="47" dur="500"/>
                                        <p:tgtEl>
                                          <p:spTgt spid="5">
                                            <p:graphicEl>
                                              <a:dgm id="{C6E6A957-D128-4E98-8EDC-E92B90DFCC9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F0A14028-BD7E-43AF-950D-7B89216CFAEE}"/>
                                            </p:graphicEl>
                                          </p:spTgt>
                                        </p:tgtEl>
                                        <p:attrNameLst>
                                          <p:attrName>style.visibility</p:attrName>
                                        </p:attrNameLst>
                                      </p:cBhvr>
                                      <p:to>
                                        <p:strVal val="visible"/>
                                      </p:to>
                                    </p:set>
                                    <p:animEffect transition="in" filter="fade">
                                      <p:cBhvr>
                                        <p:cTn id="52" dur="500"/>
                                        <p:tgtEl>
                                          <p:spTgt spid="5">
                                            <p:graphicEl>
                                              <a:dgm id="{F0A14028-BD7E-43AF-950D-7B89216CFAEE}"/>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33B88EEC-ED86-4E39-B099-5C68E018F3E0}"/>
                                            </p:graphicEl>
                                          </p:spTgt>
                                        </p:tgtEl>
                                        <p:attrNameLst>
                                          <p:attrName>style.visibility</p:attrName>
                                        </p:attrNameLst>
                                      </p:cBhvr>
                                      <p:to>
                                        <p:strVal val="visible"/>
                                      </p:to>
                                    </p:set>
                                    <p:animEffect transition="in" filter="fade">
                                      <p:cBhvr>
                                        <p:cTn id="55" dur="500"/>
                                        <p:tgtEl>
                                          <p:spTgt spid="5">
                                            <p:graphicEl>
                                              <a:dgm id="{33B88EEC-ED86-4E39-B099-5C68E018F3E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4B5740D2-4B23-4BEF-9F05-F58462CD59AC}"/>
                                            </p:graphicEl>
                                          </p:spTgt>
                                        </p:tgtEl>
                                        <p:attrNameLst>
                                          <p:attrName>style.visibility</p:attrName>
                                        </p:attrNameLst>
                                      </p:cBhvr>
                                      <p:to>
                                        <p:strVal val="visible"/>
                                      </p:to>
                                    </p:set>
                                    <p:animEffect transition="in" filter="fade">
                                      <p:cBhvr>
                                        <p:cTn id="60" dur="500"/>
                                        <p:tgtEl>
                                          <p:spTgt spid="5">
                                            <p:graphicEl>
                                              <a:dgm id="{4B5740D2-4B23-4BEF-9F05-F58462CD59AC}"/>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graphicEl>
                                              <a:dgm id="{7D143D35-3697-4078-BA03-96E36EAE73DB}"/>
                                            </p:graphicEl>
                                          </p:spTgt>
                                        </p:tgtEl>
                                        <p:attrNameLst>
                                          <p:attrName>style.visibility</p:attrName>
                                        </p:attrNameLst>
                                      </p:cBhvr>
                                      <p:to>
                                        <p:strVal val="visible"/>
                                      </p:to>
                                    </p:set>
                                    <p:animEffect transition="in" filter="fade">
                                      <p:cBhvr>
                                        <p:cTn id="63" dur="500"/>
                                        <p:tgtEl>
                                          <p:spTgt spid="5">
                                            <p:graphicEl>
                                              <a:dgm id="{7D143D35-3697-4078-BA03-96E36EAE73DB}"/>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graphicEl>
                                              <a:dgm id="{B34895FF-6F4A-4718-8A76-C4EC42F39819}"/>
                                            </p:graphicEl>
                                          </p:spTgt>
                                        </p:tgtEl>
                                        <p:attrNameLst>
                                          <p:attrName>style.visibility</p:attrName>
                                        </p:attrNameLst>
                                      </p:cBhvr>
                                      <p:to>
                                        <p:strVal val="visible"/>
                                      </p:to>
                                    </p:set>
                                    <p:animEffect transition="in" filter="fade">
                                      <p:cBhvr>
                                        <p:cTn id="68" dur="500"/>
                                        <p:tgtEl>
                                          <p:spTgt spid="5">
                                            <p:graphicEl>
                                              <a:dgm id="{B34895FF-6F4A-4718-8A76-C4EC42F39819}"/>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9C8055B2-719D-4080-AD6B-086F061A1790}"/>
                                            </p:graphicEl>
                                          </p:spTgt>
                                        </p:tgtEl>
                                        <p:attrNameLst>
                                          <p:attrName>style.visibility</p:attrName>
                                        </p:attrNameLst>
                                      </p:cBhvr>
                                      <p:to>
                                        <p:strVal val="visible"/>
                                      </p:to>
                                    </p:set>
                                    <p:animEffect transition="in" filter="fade">
                                      <p:cBhvr>
                                        <p:cTn id="71" dur="500"/>
                                        <p:tgtEl>
                                          <p:spTgt spid="5">
                                            <p:graphicEl>
                                              <a:dgm id="{9C8055B2-719D-4080-AD6B-086F061A179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510" y="152400"/>
            <a:ext cx="8534400" cy="2057400"/>
          </a:xfrm>
        </p:spPr>
        <p:txBody>
          <a:bodyPr>
            <a:normAutofit/>
          </a:bodyPr>
          <a:lstStyle/>
          <a:p>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Intensity Inversion:</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The intensity of the green channel of Fundus Image is inversed.</a:t>
            </a:r>
            <a:br>
              <a:rPr lang="en-US" sz="2400" dirty="0"/>
            </a:b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 </a:t>
            </a:r>
            <a:r>
              <a:rPr lang="en-US" sz="2400" dirty="0" smtClean="0"/>
              <a:t>Green </a:t>
            </a:r>
            <a:r>
              <a:rPr lang="en-US" sz="2400" dirty="0"/>
              <a:t>channel is used as it is more efficient in the detection</a:t>
            </a:r>
            <a:r>
              <a:rPr lang="en-US" sz="2400" dirty="0" smtClean="0"/>
              <a:t>.</a:t>
            </a:r>
            <a:br>
              <a:rPr lang="en-US" sz="2400" dirty="0" smtClean="0"/>
            </a:br>
            <a:endParaRPr lang="en-US" sz="2400" dirty="0"/>
          </a:p>
        </p:txBody>
      </p:sp>
      <p:sp>
        <p:nvSpPr>
          <p:cNvPr id="4" name="Title 1"/>
          <p:cNvSpPr txBox="1">
            <a:spLocks/>
          </p:cNvSpPr>
          <p:nvPr/>
        </p:nvSpPr>
        <p:spPr>
          <a:xfrm>
            <a:off x="304800" y="1951038"/>
            <a:ext cx="8686800" cy="2316162"/>
          </a:xfrm>
          <a:prstGeom prst="rect">
            <a:avLst/>
          </a:prstGeom>
        </p:spPr>
        <p:txBody>
          <a:bodyPr vert="horz" lIns="45720" rIns="45720" anchor="ctr">
            <a:normAutofit fontScale="92500" lnSpcReduction="1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Histogram </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Equalization:</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600" dirty="0" smtClean="0"/>
              <a:t>Contrast </a:t>
            </a:r>
            <a:r>
              <a:rPr lang="en-US" sz="2600" dirty="0"/>
              <a:t>of the fundus image tends to be bright in the centre and </a:t>
            </a:r>
          </a:p>
          <a:p>
            <a:r>
              <a:rPr lang="en-US" sz="2600" dirty="0"/>
              <a:t>  diminish at the </a:t>
            </a:r>
            <a:r>
              <a:rPr lang="en-US" sz="2600" dirty="0" smtClean="0"/>
              <a:t>side.</a:t>
            </a:r>
            <a:r>
              <a:rPr lang="en-US" sz="2600" dirty="0"/>
              <a:t/>
            </a:r>
            <a:br>
              <a:rPr lang="en-US" sz="2600" dirty="0"/>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smtClean="0"/>
              <a:t> </a:t>
            </a:r>
            <a:r>
              <a:rPr lang="en-US" sz="2600" dirty="0"/>
              <a:t>T</a:t>
            </a:r>
            <a:r>
              <a:rPr lang="en-US" sz="2600" dirty="0" smtClean="0"/>
              <a:t>o </a:t>
            </a:r>
            <a:r>
              <a:rPr lang="en-US" sz="2600" dirty="0"/>
              <a:t>minimize this </a:t>
            </a:r>
            <a:r>
              <a:rPr lang="en-US" sz="2600" dirty="0" smtClean="0"/>
              <a:t>&amp; have more </a:t>
            </a:r>
            <a:r>
              <a:rPr lang="en-US" sz="2600" dirty="0"/>
              <a:t>uniform </a:t>
            </a:r>
            <a:r>
              <a:rPr lang="en-US" sz="2600" dirty="0" smtClean="0"/>
              <a:t>image contrast </a:t>
            </a:r>
            <a:r>
              <a:rPr lang="en-US" sz="2600" dirty="0"/>
              <a:t>is </a:t>
            </a:r>
            <a:endParaRPr lang="en-US" sz="2600" dirty="0" smtClean="0"/>
          </a:p>
          <a:p>
            <a:r>
              <a:rPr lang="en-US" sz="2600" dirty="0"/>
              <a:t> </a:t>
            </a:r>
            <a:r>
              <a:rPr lang="en-US" sz="2600" dirty="0" smtClean="0"/>
              <a:t>  stretched </a:t>
            </a:r>
            <a:r>
              <a:rPr lang="en-US" sz="2600" dirty="0"/>
              <a:t>by applying adaptive </a:t>
            </a:r>
            <a:r>
              <a:rPr lang="en-US" sz="2600" dirty="0" smtClean="0"/>
              <a:t>histogram equalization</a:t>
            </a:r>
            <a:r>
              <a:rPr lang="en-US" sz="2600" dirty="0"/>
              <a:t>.</a:t>
            </a:r>
            <a:br>
              <a:rPr lang="en-US" sz="2600" dirty="0"/>
            </a:br>
            <a:endParaRPr lang="en-US" sz="2600" dirty="0"/>
          </a:p>
        </p:txBody>
      </p:sp>
      <p:sp>
        <p:nvSpPr>
          <p:cNvPr id="12" name="Rounded Rectangle 11"/>
          <p:cNvSpPr/>
          <p:nvPr/>
        </p:nvSpPr>
        <p:spPr>
          <a:xfrm>
            <a:off x="533400" y="3961266"/>
            <a:ext cx="2406240" cy="1831068"/>
          </a:xfrm>
          <a:prstGeom prst="roundRect">
            <a:avLst>
              <a:gd name="adj" fmla="val 10000"/>
            </a:avLst>
          </a:prstGeom>
          <a:blipFill>
            <a:blip r:embed="rId2">
              <a:extLst>
                <a:ext uri="{BEBA8EAE-BF5A-486C-A8C5-ECC9F3942E4B}">
                  <a14:imgProps xmlns:a14="http://schemas.microsoft.com/office/drawing/2010/main">
                    <a14:imgLayer r:embed="rId3">
                      <a14:imgEffect>
                        <a14:backgroundRemoval t="0" b="99219" l="0" r="100000"/>
                      </a14:imgEffect>
                    </a14:imgLayer>
                  </a14:imgProps>
                </a:ext>
                <a:ext uri="{28A0092B-C50C-407E-A947-70E740481C1C}">
                  <a14:useLocalDpi xmlns:a14="http://schemas.microsoft.com/office/drawing/2010/main" val="0"/>
                </a:ext>
              </a:extLst>
            </a:blip>
            <a:srcRect/>
            <a:stretch>
              <a:fillRect t="-9000" b="-9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1018553" y="5943602"/>
            <a:ext cx="1435933" cy="609598"/>
          </a:xfrm>
          <a:custGeom>
            <a:avLst/>
            <a:gdLst>
              <a:gd name="connsiteX0" fmla="*/ 0 w 2017604"/>
              <a:gd name="connsiteY0" fmla="*/ 157162 h 1571624"/>
              <a:gd name="connsiteX1" fmla="*/ 157162 w 2017604"/>
              <a:gd name="connsiteY1" fmla="*/ 0 h 1571624"/>
              <a:gd name="connsiteX2" fmla="*/ 1860442 w 2017604"/>
              <a:gd name="connsiteY2" fmla="*/ 0 h 1571624"/>
              <a:gd name="connsiteX3" fmla="*/ 2017604 w 2017604"/>
              <a:gd name="connsiteY3" fmla="*/ 157162 h 1571624"/>
              <a:gd name="connsiteX4" fmla="*/ 2017604 w 2017604"/>
              <a:gd name="connsiteY4" fmla="*/ 1414462 h 1571624"/>
              <a:gd name="connsiteX5" fmla="*/ 1860442 w 2017604"/>
              <a:gd name="connsiteY5" fmla="*/ 1571624 h 1571624"/>
              <a:gd name="connsiteX6" fmla="*/ 157162 w 2017604"/>
              <a:gd name="connsiteY6" fmla="*/ 1571624 h 1571624"/>
              <a:gd name="connsiteX7" fmla="*/ 0 w 2017604"/>
              <a:gd name="connsiteY7" fmla="*/ 1414462 h 1571624"/>
              <a:gd name="connsiteX8" fmla="*/ 0 w 2017604"/>
              <a:gd name="connsiteY8" fmla="*/ 157162 h 157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604" h="1571624">
                <a:moveTo>
                  <a:pt x="0" y="157162"/>
                </a:moveTo>
                <a:cubicBezTo>
                  <a:pt x="0" y="70364"/>
                  <a:pt x="70364" y="0"/>
                  <a:pt x="157162" y="0"/>
                </a:cubicBezTo>
                <a:lnTo>
                  <a:pt x="1860442" y="0"/>
                </a:lnTo>
                <a:cubicBezTo>
                  <a:pt x="1947240" y="0"/>
                  <a:pt x="2017604" y="70364"/>
                  <a:pt x="2017604" y="157162"/>
                </a:cubicBezTo>
                <a:lnTo>
                  <a:pt x="2017604" y="1414462"/>
                </a:lnTo>
                <a:cubicBezTo>
                  <a:pt x="2017604" y="1501260"/>
                  <a:pt x="1947240" y="1571624"/>
                  <a:pt x="1860442" y="1571624"/>
                </a:cubicBezTo>
                <a:lnTo>
                  <a:pt x="157162" y="1571624"/>
                </a:lnTo>
                <a:cubicBezTo>
                  <a:pt x="70364" y="1571624"/>
                  <a:pt x="0" y="1501260"/>
                  <a:pt x="0" y="1414462"/>
                </a:cubicBezTo>
                <a:lnTo>
                  <a:pt x="0" y="157162"/>
                </a:lnTo>
                <a:close/>
              </a:path>
            </a:pathLst>
          </a:custGeom>
          <a:ln>
            <a:solidFill>
              <a:schemeClr val="tx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531" tIns="236531" rIns="236531" bIns="236531" numCol="1" spcCol="1270" anchor="ctr" anchorCtr="0">
            <a:noAutofit/>
          </a:bodyPr>
          <a:lstStyle/>
          <a:p>
            <a:pPr lvl="0" algn="ctr" defTabSz="2222500">
              <a:lnSpc>
                <a:spcPct val="90000"/>
              </a:lnSpc>
              <a:spcBef>
                <a:spcPct val="0"/>
              </a:spcBef>
              <a:spcAft>
                <a:spcPct val="35000"/>
              </a:spcAft>
            </a:pPr>
            <a:r>
              <a:rPr lang="en-US" sz="1600" dirty="0" smtClean="0"/>
              <a:t>Fundus Image</a:t>
            </a:r>
            <a:endParaRPr lang="en-US" sz="1600" kern="1200" dirty="0"/>
          </a:p>
        </p:txBody>
      </p:sp>
      <p:sp>
        <p:nvSpPr>
          <p:cNvPr id="14" name="Freeform 13"/>
          <p:cNvSpPr/>
          <p:nvPr/>
        </p:nvSpPr>
        <p:spPr>
          <a:xfrm>
            <a:off x="2971800" y="4504677"/>
            <a:ext cx="388635" cy="484802"/>
          </a:xfrm>
          <a:custGeom>
            <a:avLst/>
            <a:gdLst>
              <a:gd name="connsiteX0" fmla="*/ 0 w 388635"/>
              <a:gd name="connsiteY0" fmla="*/ 96960 h 484802"/>
              <a:gd name="connsiteX1" fmla="*/ 194318 w 388635"/>
              <a:gd name="connsiteY1" fmla="*/ 96960 h 484802"/>
              <a:gd name="connsiteX2" fmla="*/ 194318 w 388635"/>
              <a:gd name="connsiteY2" fmla="*/ 0 h 484802"/>
              <a:gd name="connsiteX3" fmla="*/ 388635 w 388635"/>
              <a:gd name="connsiteY3" fmla="*/ 242401 h 484802"/>
              <a:gd name="connsiteX4" fmla="*/ 194318 w 388635"/>
              <a:gd name="connsiteY4" fmla="*/ 484802 h 484802"/>
              <a:gd name="connsiteX5" fmla="*/ 194318 w 388635"/>
              <a:gd name="connsiteY5" fmla="*/ 387842 h 484802"/>
              <a:gd name="connsiteX6" fmla="*/ 0 w 388635"/>
              <a:gd name="connsiteY6" fmla="*/ 387842 h 484802"/>
              <a:gd name="connsiteX7" fmla="*/ 0 w 388635"/>
              <a:gd name="connsiteY7" fmla="*/ 96960 h 48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635" h="484802">
                <a:moveTo>
                  <a:pt x="0" y="96960"/>
                </a:moveTo>
                <a:lnTo>
                  <a:pt x="194318" y="96960"/>
                </a:lnTo>
                <a:lnTo>
                  <a:pt x="194318" y="0"/>
                </a:lnTo>
                <a:lnTo>
                  <a:pt x="388635" y="242401"/>
                </a:lnTo>
                <a:lnTo>
                  <a:pt x="194318" y="484802"/>
                </a:lnTo>
                <a:lnTo>
                  <a:pt x="194318" y="387842"/>
                </a:lnTo>
                <a:lnTo>
                  <a:pt x="0" y="387842"/>
                </a:lnTo>
                <a:lnTo>
                  <a:pt x="0" y="9696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960" rIns="116590" bIns="96960" numCol="1" spcCol="1270" anchor="ctr" anchorCtr="0">
            <a:noAutofit/>
          </a:bodyPr>
          <a:lstStyle/>
          <a:p>
            <a:pPr lvl="0" algn="ctr" defTabSz="977900">
              <a:lnSpc>
                <a:spcPct val="90000"/>
              </a:lnSpc>
              <a:spcBef>
                <a:spcPct val="0"/>
              </a:spcBef>
              <a:spcAft>
                <a:spcPct val="35000"/>
              </a:spcAft>
            </a:pPr>
            <a:endParaRPr lang="en-US" sz="2200" kern="1200"/>
          </a:p>
        </p:txBody>
      </p:sp>
      <p:sp>
        <p:nvSpPr>
          <p:cNvPr id="15" name="Rounded Rectangle 14"/>
          <p:cNvSpPr/>
          <p:nvPr/>
        </p:nvSpPr>
        <p:spPr>
          <a:xfrm>
            <a:off x="3340977" y="3961266"/>
            <a:ext cx="2346052" cy="1828800"/>
          </a:xfrm>
          <a:prstGeom prst="roundRect">
            <a:avLst>
              <a:gd name="adj" fmla="val 10000"/>
            </a:avLst>
          </a:prstGeom>
          <a: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t="-9000" b="-9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15"/>
          <p:cNvSpPr/>
          <p:nvPr/>
        </p:nvSpPr>
        <p:spPr>
          <a:xfrm>
            <a:off x="3887760" y="5866266"/>
            <a:ext cx="1446239" cy="609598"/>
          </a:xfrm>
          <a:custGeom>
            <a:avLst/>
            <a:gdLst>
              <a:gd name="connsiteX0" fmla="*/ 0 w 2017604"/>
              <a:gd name="connsiteY0" fmla="*/ 157162 h 1571624"/>
              <a:gd name="connsiteX1" fmla="*/ 157162 w 2017604"/>
              <a:gd name="connsiteY1" fmla="*/ 0 h 1571624"/>
              <a:gd name="connsiteX2" fmla="*/ 1860442 w 2017604"/>
              <a:gd name="connsiteY2" fmla="*/ 0 h 1571624"/>
              <a:gd name="connsiteX3" fmla="*/ 2017604 w 2017604"/>
              <a:gd name="connsiteY3" fmla="*/ 157162 h 1571624"/>
              <a:gd name="connsiteX4" fmla="*/ 2017604 w 2017604"/>
              <a:gd name="connsiteY4" fmla="*/ 1414462 h 1571624"/>
              <a:gd name="connsiteX5" fmla="*/ 1860442 w 2017604"/>
              <a:gd name="connsiteY5" fmla="*/ 1571624 h 1571624"/>
              <a:gd name="connsiteX6" fmla="*/ 157162 w 2017604"/>
              <a:gd name="connsiteY6" fmla="*/ 1571624 h 1571624"/>
              <a:gd name="connsiteX7" fmla="*/ 0 w 2017604"/>
              <a:gd name="connsiteY7" fmla="*/ 1414462 h 1571624"/>
              <a:gd name="connsiteX8" fmla="*/ 0 w 2017604"/>
              <a:gd name="connsiteY8" fmla="*/ 157162 h 157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604" h="1571624">
                <a:moveTo>
                  <a:pt x="0" y="157162"/>
                </a:moveTo>
                <a:cubicBezTo>
                  <a:pt x="0" y="70364"/>
                  <a:pt x="70364" y="0"/>
                  <a:pt x="157162" y="0"/>
                </a:cubicBezTo>
                <a:lnTo>
                  <a:pt x="1860442" y="0"/>
                </a:lnTo>
                <a:cubicBezTo>
                  <a:pt x="1947240" y="0"/>
                  <a:pt x="2017604" y="70364"/>
                  <a:pt x="2017604" y="157162"/>
                </a:cubicBezTo>
                <a:lnTo>
                  <a:pt x="2017604" y="1414462"/>
                </a:lnTo>
                <a:cubicBezTo>
                  <a:pt x="2017604" y="1501260"/>
                  <a:pt x="1947240" y="1571624"/>
                  <a:pt x="1860442" y="1571624"/>
                </a:cubicBezTo>
                <a:lnTo>
                  <a:pt x="157162" y="1571624"/>
                </a:lnTo>
                <a:cubicBezTo>
                  <a:pt x="70364" y="1571624"/>
                  <a:pt x="0" y="1501260"/>
                  <a:pt x="0" y="1414462"/>
                </a:cubicBezTo>
                <a:lnTo>
                  <a:pt x="0" y="157162"/>
                </a:lnTo>
                <a:close/>
              </a:path>
            </a:pathLst>
          </a:custGeom>
          <a:ln>
            <a:solidFill>
              <a:schemeClr val="tx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531" tIns="236531" rIns="236531" bIns="236531" numCol="1" spcCol="1270" anchor="ctr" anchorCtr="0">
            <a:noAutofit/>
          </a:bodyPr>
          <a:lstStyle/>
          <a:p>
            <a:pPr lvl="0" algn="ctr" defTabSz="2222500">
              <a:lnSpc>
                <a:spcPct val="90000"/>
              </a:lnSpc>
              <a:spcBef>
                <a:spcPct val="0"/>
              </a:spcBef>
              <a:spcAft>
                <a:spcPct val="35000"/>
              </a:spcAft>
            </a:pPr>
            <a:r>
              <a:rPr lang="en-US" sz="1600" kern="1200" dirty="0" smtClean="0"/>
              <a:t>Inversed Green Channel</a:t>
            </a:r>
            <a:endParaRPr lang="en-US" sz="1600" kern="1200" dirty="0"/>
          </a:p>
        </p:txBody>
      </p:sp>
      <p:sp>
        <p:nvSpPr>
          <p:cNvPr id="17" name="Freeform 16"/>
          <p:cNvSpPr/>
          <p:nvPr/>
        </p:nvSpPr>
        <p:spPr>
          <a:xfrm>
            <a:off x="5747218" y="4504677"/>
            <a:ext cx="388635" cy="484802"/>
          </a:xfrm>
          <a:custGeom>
            <a:avLst/>
            <a:gdLst>
              <a:gd name="connsiteX0" fmla="*/ 0 w 388635"/>
              <a:gd name="connsiteY0" fmla="*/ 96960 h 484802"/>
              <a:gd name="connsiteX1" fmla="*/ 194318 w 388635"/>
              <a:gd name="connsiteY1" fmla="*/ 96960 h 484802"/>
              <a:gd name="connsiteX2" fmla="*/ 194318 w 388635"/>
              <a:gd name="connsiteY2" fmla="*/ 0 h 484802"/>
              <a:gd name="connsiteX3" fmla="*/ 388635 w 388635"/>
              <a:gd name="connsiteY3" fmla="*/ 242401 h 484802"/>
              <a:gd name="connsiteX4" fmla="*/ 194318 w 388635"/>
              <a:gd name="connsiteY4" fmla="*/ 484802 h 484802"/>
              <a:gd name="connsiteX5" fmla="*/ 194318 w 388635"/>
              <a:gd name="connsiteY5" fmla="*/ 387842 h 484802"/>
              <a:gd name="connsiteX6" fmla="*/ 0 w 388635"/>
              <a:gd name="connsiteY6" fmla="*/ 387842 h 484802"/>
              <a:gd name="connsiteX7" fmla="*/ 0 w 388635"/>
              <a:gd name="connsiteY7" fmla="*/ 96960 h 48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635" h="484802">
                <a:moveTo>
                  <a:pt x="0" y="96960"/>
                </a:moveTo>
                <a:lnTo>
                  <a:pt x="194318" y="96960"/>
                </a:lnTo>
                <a:lnTo>
                  <a:pt x="194318" y="0"/>
                </a:lnTo>
                <a:lnTo>
                  <a:pt x="388635" y="242401"/>
                </a:lnTo>
                <a:lnTo>
                  <a:pt x="194318" y="484802"/>
                </a:lnTo>
                <a:lnTo>
                  <a:pt x="194318" y="387842"/>
                </a:lnTo>
                <a:lnTo>
                  <a:pt x="0" y="387842"/>
                </a:lnTo>
                <a:lnTo>
                  <a:pt x="0" y="9696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960" rIns="116590" bIns="96960" numCol="1" spcCol="1270" anchor="ctr" anchorCtr="0">
            <a:noAutofit/>
          </a:bodyPr>
          <a:lstStyle/>
          <a:p>
            <a:pPr lvl="0" algn="ctr" defTabSz="977900">
              <a:lnSpc>
                <a:spcPct val="90000"/>
              </a:lnSpc>
              <a:spcBef>
                <a:spcPct val="0"/>
              </a:spcBef>
              <a:spcAft>
                <a:spcPct val="35000"/>
              </a:spcAft>
            </a:pPr>
            <a:endParaRPr lang="en-US" sz="2200" kern="1200"/>
          </a:p>
        </p:txBody>
      </p:sp>
      <p:sp>
        <p:nvSpPr>
          <p:cNvPr id="18" name="Rounded Rectangle 17"/>
          <p:cNvSpPr/>
          <p:nvPr/>
        </p:nvSpPr>
        <p:spPr>
          <a:xfrm>
            <a:off x="6135853" y="3961266"/>
            <a:ext cx="2350720" cy="1828800"/>
          </a:xfrm>
          <a:prstGeom prst="roundRect">
            <a:avLst>
              <a:gd name="adj" fmla="val 10000"/>
            </a:avLst>
          </a:prstGeom>
          <a:blipFill>
            <a:blip r:embed="rId6">
              <a:extLst>
                <a:ext uri="{BEBA8EAE-BF5A-486C-A8C5-ECC9F3942E4B}">
                  <a14:imgProps xmlns:a14="http://schemas.microsoft.com/office/drawing/2010/main">
                    <a14:imgLayer r:embed="rId7">
                      <a14:imgEffect>
                        <a14:backgroundRemoval t="0" b="99805" l="0" r="100000"/>
                      </a14:imgEffect>
                    </a14:imgLayer>
                  </a14:imgProps>
                </a:ext>
                <a:ext uri="{28A0092B-C50C-407E-A947-70E740481C1C}">
                  <a14:useLocalDpi xmlns:a14="http://schemas.microsoft.com/office/drawing/2010/main" val="0"/>
                </a:ext>
              </a:extLst>
            </a:blip>
            <a:srcRect/>
            <a:stretch>
              <a:fillRect t="-9000" b="-9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Freeform 18"/>
          <p:cNvSpPr/>
          <p:nvPr/>
        </p:nvSpPr>
        <p:spPr>
          <a:xfrm>
            <a:off x="6601263" y="5866266"/>
            <a:ext cx="1419900" cy="609598"/>
          </a:xfrm>
          <a:custGeom>
            <a:avLst/>
            <a:gdLst>
              <a:gd name="connsiteX0" fmla="*/ 0 w 2017604"/>
              <a:gd name="connsiteY0" fmla="*/ 157162 h 1571624"/>
              <a:gd name="connsiteX1" fmla="*/ 157162 w 2017604"/>
              <a:gd name="connsiteY1" fmla="*/ 0 h 1571624"/>
              <a:gd name="connsiteX2" fmla="*/ 1860442 w 2017604"/>
              <a:gd name="connsiteY2" fmla="*/ 0 h 1571624"/>
              <a:gd name="connsiteX3" fmla="*/ 2017604 w 2017604"/>
              <a:gd name="connsiteY3" fmla="*/ 157162 h 1571624"/>
              <a:gd name="connsiteX4" fmla="*/ 2017604 w 2017604"/>
              <a:gd name="connsiteY4" fmla="*/ 1414462 h 1571624"/>
              <a:gd name="connsiteX5" fmla="*/ 1860442 w 2017604"/>
              <a:gd name="connsiteY5" fmla="*/ 1571624 h 1571624"/>
              <a:gd name="connsiteX6" fmla="*/ 157162 w 2017604"/>
              <a:gd name="connsiteY6" fmla="*/ 1571624 h 1571624"/>
              <a:gd name="connsiteX7" fmla="*/ 0 w 2017604"/>
              <a:gd name="connsiteY7" fmla="*/ 1414462 h 1571624"/>
              <a:gd name="connsiteX8" fmla="*/ 0 w 2017604"/>
              <a:gd name="connsiteY8" fmla="*/ 157162 h 157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604" h="1571624">
                <a:moveTo>
                  <a:pt x="0" y="157162"/>
                </a:moveTo>
                <a:cubicBezTo>
                  <a:pt x="0" y="70364"/>
                  <a:pt x="70364" y="0"/>
                  <a:pt x="157162" y="0"/>
                </a:cubicBezTo>
                <a:lnTo>
                  <a:pt x="1860442" y="0"/>
                </a:lnTo>
                <a:cubicBezTo>
                  <a:pt x="1947240" y="0"/>
                  <a:pt x="2017604" y="70364"/>
                  <a:pt x="2017604" y="157162"/>
                </a:cubicBezTo>
                <a:lnTo>
                  <a:pt x="2017604" y="1414462"/>
                </a:lnTo>
                <a:cubicBezTo>
                  <a:pt x="2017604" y="1501260"/>
                  <a:pt x="1947240" y="1571624"/>
                  <a:pt x="1860442" y="1571624"/>
                </a:cubicBezTo>
                <a:lnTo>
                  <a:pt x="157162" y="1571624"/>
                </a:lnTo>
                <a:cubicBezTo>
                  <a:pt x="70364" y="1571624"/>
                  <a:pt x="0" y="1501260"/>
                  <a:pt x="0" y="1414462"/>
                </a:cubicBezTo>
                <a:lnTo>
                  <a:pt x="0" y="157162"/>
                </a:lnTo>
                <a:close/>
              </a:path>
            </a:pathLst>
          </a:custGeom>
          <a:ln>
            <a:solidFill>
              <a:schemeClr val="tx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531" tIns="236531" rIns="236531" bIns="236531" numCol="1" spcCol="1270" anchor="ctr" anchorCtr="0">
            <a:noAutofit/>
          </a:bodyPr>
          <a:lstStyle/>
          <a:p>
            <a:pPr lvl="0" algn="ctr" defTabSz="2222500">
              <a:lnSpc>
                <a:spcPct val="90000"/>
              </a:lnSpc>
              <a:spcBef>
                <a:spcPct val="0"/>
              </a:spcBef>
              <a:spcAft>
                <a:spcPct val="35000"/>
              </a:spcAft>
            </a:pPr>
            <a:r>
              <a:rPr lang="en-US" sz="1600" dirty="0" smtClean="0"/>
              <a:t>CLAHE Output</a:t>
            </a:r>
            <a:endParaRPr lang="en-US" sz="1600" kern="1200" dirty="0"/>
          </a:p>
        </p:txBody>
      </p:sp>
    </p:spTree>
    <p:extLst>
      <p:ext uri="{BB962C8B-B14F-4D97-AF65-F5344CB8AC3E}">
        <p14:creationId xmlns:p14="http://schemas.microsoft.com/office/powerpoint/2010/main" val="3023181498"/>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1000"/>
                                        <p:tgtEl>
                                          <p:spTgt spid="4">
                                            <p:txEl>
                                              <p:pRg st="0" end="0"/>
                                            </p:txEl>
                                          </p:spTgt>
                                        </p:tgtEl>
                                      </p:cBhvr>
                                    </p:animEffect>
                                    <p:anim calcmode="lin" valueType="num">
                                      <p:cBhvr>
                                        <p:cTn id="2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1000"/>
                                        <p:tgtEl>
                                          <p:spTgt spid="4">
                                            <p:txEl>
                                              <p:pRg st="2" end="2"/>
                                            </p:txEl>
                                          </p:spTgt>
                                        </p:tgtEl>
                                      </p:cBhvr>
                                    </p:animEffect>
                                    <p:anim calcmode="lin" valueType="num">
                                      <p:cBhvr>
                                        <p:cTn id="3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5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5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childTnLst>
                                </p:cTn>
                              </p:par>
                              <p:par>
                                <p:cTn id="47" presetID="10" presetClass="entr" presetSubtype="0" fill="hold" nodeType="withEffect">
                                  <p:stCondLst>
                                    <p:cond delay="50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16" grpId="0" animBg="1"/>
      <p:bldP spid="17"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510" y="304800"/>
            <a:ext cx="8534400" cy="2438400"/>
          </a:xfrm>
        </p:spPr>
        <p:txBody>
          <a:bodyPr>
            <a:normAutofit fontScale="90000"/>
          </a:bodyPr>
          <a:lstStyle/>
          <a:p>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Optical Disk Removal</a:t>
            </a:r>
            <a:r>
              <a:rPr lang="en-US" sz="31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smtClean="0"/>
              <a:t>Optical </a:t>
            </a:r>
            <a:r>
              <a:rPr lang="en-US" sz="2400" dirty="0"/>
              <a:t>disk is a black patch in the </a:t>
            </a:r>
            <a:r>
              <a:rPr lang="en-US" sz="2400" dirty="0" smtClean="0"/>
              <a:t>image.</a:t>
            </a:r>
            <a:r>
              <a:rPr lang="en-US" sz="2400" dirty="0"/>
              <a:t/>
            </a:r>
            <a:br>
              <a:rPr lang="en-US" sz="2400" dirty="0"/>
            </a:b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 Erode function protects the small blood vessels by reducing </a:t>
            </a:r>
            <a:r>
              <a:rPr lang="en-US" sz="2400" dirty="0" smtClean="0"/>
              <a:t/>
            </a:r>
            <a:br>
              <a:rPr lang="en-US" sz="2400" dirty="0" smtClean="0"/>
            </a:br>
            <a:r>
              <a:rPr lang="en-US" sz="2400" dirty="0"/>
              <a:t> </a:t>
            </a:r>
            <a:r>
              <a:rPr lang="en-US" sz="2400" dirty="0" smtClean="0"/>
              <a:t>  their </a:t>
            </a:r>
            <a:r>
              <a:rPr lang="en-US" sz="2400" dirty="0"/>
              <a:t>sizes while dilate function blows up the larger remaining </a:t>
            </a:r>
            <a:r>
              <a:rPr lang="en-US" sz="2400" dirty="0" smtClean="0"/>
              <a:t/>
            </a:r>
            <a:br>
              <a:rPr lang="en-US" sz="2400" dirty="0" smtClean="0"/>
            </a:br>
            <a:r>
              <a:rPr lang="en-US" sz="2400" dirty="0"/>
              <a:t> </a:t>
            </a:r>
            <a:r>
              <a:rPr lang="en-US" sz="2400" dirty="0" smtClean="0"/>
              <a:t>  details </a:t>
            </a:r>
            <a:r>
              <a:rPr lang="en-US" sz="2400" dirty="0"/>
              <a:t>which are intended to be </a:t>
            </a:r>
            <a:r>
              <a:rPr lang="en-US" sz="2400" dirty="0" smtClean="0"/>
              <a:t>removed.</a:t>
            </a:r>
            <a:br>
              <a:rPr lang="en-US" sz="2400" dirty="0" smtClean="0"/>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 O</a:t>
            </a:r>
            <a:r>
              <a:rPr lang="en-US" sz="2400" dirty="0" smtClean="0"/>
              <a:t>ptical </a:t>
            </a:r>
            <a:r>
              <a:rPr lang="en-US" sz="2400" dirty="0"/>
              <a:t>disk is then removed by </a:t>
            </a:r>
            <a:r>
              <a:rPr lang="en-US" sz="2400" dirty="0" smtClean="0"/>
              <a:t>Subtracting the resulting image </a:t>
            </a:r>
            <a:br>
              <a:rPr lang="en-US" sz="2400" dirty="0" smtClean="0"/>
            </a:br>
            <a:r>
              <a:rPr lang="en-US" sz="2400" dirty="0"/>
              <a:t> </a:t>
            </a:r>
            <a:r>
              <a:rPr lang="en-US" sz="2400" dirty="0" smtClean="0"/>
              <a:t>  from the CLAHE Output image.</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99023"/>
                    </a14:imgEffect>
                  </a14:imgLayer>
                </a14:imgProps>
              </a:ext>
              <a:ext uri="{28A0092B-C50C-407E-A947-70E740481C1C}">
                <a14:useLocalDpi xmlns:a14="http://schemas.microsoft.com/office/drawing/2010/main" val="0"/>
              </a:ext>
            </a:extLst>
          </a:blip>
          <a:stretch>
            <a:fillRect/>
          </a:stretch>
        </p:blipFill>
        <p:spPr>
          <a:xfrm>
            <a:off x="76200" y="3581400"/>
            <a:ext cx="2667000" cy="2667000"/>
          </a:xfrm>
          <a:prstGeom prst="rect">
            <a:avLst/>
          </a:prstGeom>
        </p:spPr>
      </p:pic>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200400" y="3581400"/>
            <a:ext cx="2667000" cy="2667000"/>
          </a:xfrm>
          <a:prstGeom prst="rect">
            <a:avLst/>
          </a:prstGeom>
        </p:spPr>
      </p:pic>
      <p:pic>
        <p:nvPicPr>
          <p:cNvPr id="21" name="Picture 20"/>
          <p:cNvPicPr>
            <a:picLocks noChangeAspect="1"/>
          </p:cNvPicPr>
          <p:nvPr/>
        </p:nvPicPr>
        <p:blipFill>
          <a:blip r:embed="rId6">
            <a:extLst>
              <a:ext uri="{BEBA8EAE-BF5A-486C-A8C5-ECC9F3942E4B}">
                <a14:imgProps xmlns:a14="http://schemas.microsoft.com/office/drawing/2010/main">
                  <a14:imgLayer r:embed="rId7">
                    <a14:imgEffect>
                      <a14:backgroundRemoval t="1172" b="100000" l="1172" r="100000">
                        <a14:foregroundMark x1="14453" y1="78906" x2="14453" y2="78906"/>
                        <a14:foregroundMark x1="76758" y1="86719" x2="76758" y2="86719"/>
                        <a14:foregroundMark x1="73828" y1="89648" x2="73828" y2="89648"/>
                        <a14:foregroundMark x1="3125" y1="46289" x2="3125" y2="46289"/>
                        <a14:foregroundMark x1="2734" y1="56445" x2="2734" y2="56445"/>
                      </a14:backgroundRemoval>
                    </a14:imgEffect>
                  </a14:imgLayer>
                </a14:imgProps>
              </a:ext>
              <a:ext uri="{28A0092B-C50C-407E-A947-70E740481C1C}">
                <a14:useLocalDpi xmlns:a14="http://schemas.microsoft.com/office/drawing/2010/main" val="0"/>
              </a:ext>
            </a:extLst>
          </a:blip>
          <a:stretch>
            <a:fillRect/>
          </a:stretch>
        </p:blipFill>
        <p:spPr>
          <a:xfrm>
            <a:off x="6400800" y="3581400"/>
            <a:ext cx="2667000" cy="2667000"/>
          </a:xfrm>
          <a:prstGeom prst="rect">
            <a:avLst/>
          </a:prstGeom>
        </p:spPr>
      </p:pic>
      <p:sp>
        <p:nvSpPr>
          <p:cNvPr id="7" name="Equal 6"/>
          <p:cNvSpPr/>
          <p:nvPr/>
        </p:nvSpPr>
        <p:spPr>
          <a:xfrm>
            <a:off x="5827593" y="4724400"/>
            <a:ext cx="578893"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1409700" y="3124200"/>
            <a:ext cx="3124200" cy="533400"/>
            <a:chOff x="1409700" y="3048000"/>
            <a:chExt cx="3124200" cy="533400"/>
          </a:xfrm>
        </p:grpSpPr>
        <p:sp>
          <p:nvSpPr>
            <p:cNvPr id="8" name="Rectangle 7"/>
            <p:cNvSpPr/>
            <p:nvPr/>
          </p:nvSpPr>
          <p:spPr>
            <a:xfrm>
              <a:off x="2514600" y="3048000"/>
              <a:ext cx="1143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Opening</a:t>
              </a:r>
              <a:endParaRPr lang="en-US" dirty="0"/>
            </a:p>
          </p:txBody>
        </p:sp>
        <p:cxnSp>
          <p:nvCxnSpPr>
            <p:cNvPr id="22" name="Elbow Connector 21"/>
            <p:cNvCxnSpPr>
              <a:stCxn id="6" idx="0"/>
              <a:endCxn id="8" idx="1"/>
            </p:cNvCxnSpPr>
            <p:nvPr/>
          </p:nvCxnSpPr>
          <p:spPr>
            <a:xfrm rot="5400000" flipH="1" flipV="1">
              <a:off x="1771650" y="2838450"/>
              <a:ext cx="381000" cy="110490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8" idx="3"/>
              <a:endCxn id="20" idx="0"/>
            </p:cNvCxnSpPr>
            <p:nvPr/>
          </p:nvCxnSpPr>
          <p:spPr>
            <a:xfrm>
              <a:off x="3657600" y="3200400"/>
              <a:ext cx="876300" cy="38100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grpSp>
      <p:sp>
        <p:nvSpPr>
          <p:cNvPr id="31" name="Minus 30"/>
          <p:cNvSpPr/>
          <p:nvPr/>
        </p:nvSpPr>
        <p:spPr>
          <a:xfrm>
            <a:off x="2693194" y="4800600"/>
            <a:ext cx="533400" cy="3429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189893"/>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304800"/>
            <a:ext cx="8534400" cy="2514600"/>
          </a:xfrm>
        </p:spPr>
        <p:txBody>
          <a:bodyPr>
            <a:normAutofit/>
          </a:bodyPr>
          <a:lstStyle/>
          <a:p>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Image segmentation:</a:t>
            </a:r>
            <a:b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r>
              <a:rPr lang="en-US" sz="24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smtClean="0"/>
              <a:t> </a:t>
            </a:r>
            <a:r>
              <a:rPr lang="en-US" sz="2400" dirty="0"/>
              <a:t>Image segmentation is also the process of selecting of pixels that are similar in characteristics such as intensity &amp; connectivity.</a:t>
            </a:r>
            <a:br>
              <a:rPr lang="en-US" sz="2400" dirty="0"/>
            </a:br>
            <a:r>
              <a:rPr lang="en-US" sz="24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 Image segmentation is used to locate the boundaries of vessel in the Fundus image.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172" b="100000" l="1172" r="100000">
                        <a14:foregroundMark x1="14453" y1="78906" x2="14453" y2="78906"/>
                        <a14:foregroundMark x1="76758" y1="86719" x2="76758" y2="86719"/>
                        <a14:foregroundMark x1="73828" y1="89648" x2="73828" y2="89648"/>
                        <a14:foregroundMark x1="3125" y1="46289" x2="3125" y2="46289"/>
                        <a14:foregroundMark x1="2734" y1="56445" x2="2734" y2="56445"/>
                      </a14:backgroundRemoval>
                    </a14:imgEffect>
                  </a14:imgLayer>
                </a14:imgProps>
              </a:ext>
              <a:ext uri="{28A0092B-C50C-407E-A947-70E740481C1C}">
                <a14:useLocalDpi xmlns:a14="http://schemas.microsoft.com/office/drawing/2010/main" val="0"/>
              </a:ext>
            </a:extLst>
          </a:blip>
          <a:stretch>
            <a:fillRect/>
          </a:stretch>
        </p:blipFill>
        <p:spPr>
          <a:xfrm>
            <a:off x="838200" y="3288957"/>
            <a:ext cx="2667000" cy="2667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3288957"/>
            <a:ext cx="2667000" cy="2667000"/>
          </a:xfrm>
          <a:prstGeom prst="rect">
            <a:avLst/>
          </a:prstGeom>
        </p:spPr>
      </p:pic>
      <p:sp>
        <p:nvSpPr>
          <p:cNvPr id="8" name="Right Arrow 7"/>
          <p:cNvSpPr/>
          <p:nvPr/>
        </p:nvSpPr>
        <p:spPr>
          <a:xfrm>
            <a:off x="3657600" y="4495800"/>
            <a:ext cx="1524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8156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77717" y="566616"/>
            <a:ext cx="8534400" cy="2667000"/>
          </a:xfrm>
        </p:spPr>
        <p:txBody>
          <a:bodyPr>
            <a:normAutofit fontScale="90000"/>
          </a:bodyPr>
          <a:lstStyle/>
          <a:p>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Noise Removal</a:t>
            </a:r>
            <a:r>
              <a:rPr lang="en-US" sz="31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a:t>After segmentation, the binary image becomes noisy..</a:t>
            </a:r>
            <a:br>
              <a:rPr lang="en-US" sz="2400" dirty="0"/>
            </a:b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 </a:t>
            </a:r>
            <a:r>
              <a:rPr lang="en-US" sz="2400" dirty="0" smtClean="0"/>
              <a:t>We marked </a:t>
            </a:r>
            <a:r>
              <a:rPr lang="en-US" sz="2400" dirty="0"/>
              <a:t>all connected clusters &amp; </a:t>
            </a:r>
            <a:r>
              <a:rPr lang="en-US" sz="2400" dirty="0" smtClean="0"/>
              <a:t>calculate the pixel-area of the </a:t>
            </a:r>
            <a:br>
              <a:rPr lang="en-US" sz="2400" dirty="0" smtClean="0"/>
            </a:br>
            <a:r>
              <a:rPr lang="en-US" sz="2400" dirty="0"/>
              <a:t> </a:t>
            </a:r>
            <a:r>
              <a:rPr lang="en-US" sz="2400" dirty="0" smtClean="0"/>
              <a:t>  cluster. </a:t>
            </a:r>
            <a:r>
              <a:rPr lang="en-US" sz="2400" dirty="0"/>
              <a:t>smaller than a particular value, considering them as noise.</a:t>
            </a:r>
            <a:r>
              <a:rPr lang="en-US" sz="2400" dirty="0" smtClean="0"/>
              <a:t/>
            </a:r>
            <a:br>
              <a:rPr lang="en-US" sz="2400" dirty="0" smtClean="0"/>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smtClean="0"/>
              <a:t> Pixel areas smaller </a:t>
            </a:r>
            <a:r>
              <a:rPr lang="en-US" sz="2400" dirty="0"/>
              <a:t>than a particular </a:t>
            </a:r>
            <a:r>
              <a:rPr lang="en-US" sz="2400" dirty="0" smtClean="0"/>
              <a:t>threshold value are deleted,</a:t>
            </a:r>
            <a:br>
              <a:rPr lang="en-US" sz="2400" dirty="0" smtClean="0"/>
            </a:br>
            <a:r>
              <a:rPr lang="en-US" sz="2400" dirty="0"/>
              <a:t> </a:t>
            </a:r>
            <a:r>
              <a:rPr lang="en-US" sz="2400" dirty="0" smtClean="0"/>
              <a:t>  considering </a:t>
            </a:r>
            <a:r>
              <a:rPr lang="en-US" sz="2400" dirty="0"/>
              <a:t>them as noise.</a:t>
            </a:r>
            <a:br>
              <a:rPr lang="en-US" sz="2400" dirty="0"/>
            </a:b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233616"/>
            <a:ext cx="2530232" cy="25302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1" y="3294185"/>
            <a:ext cx="2530232" cy="2530231"/>
          </a:xfrm>
          <a:prstGeom prst="rect">
            <a:avLst/>
          </a:prstGeom>
        </p:spPr>
      </p:pic>
      <p:sp>
        <p:nvSpPr>
          <p:cNvPr id="14" name="Right Arrow 13"/>
          <p:cNvSpPr/>
          <p:nvPr/>
        </p:nvSpPr>
        <p:spPr>
          <a:xfrm>
            <a:off x="3657600" y="4378570"/>
            <a:ext cx="1676400" cy="433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55494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228600"/>
            <a:ext cx="8673736" cy="2286000"/>
          </a:xfrm>
        </p:spPr>
        <p:txBody>
          <a:bodyPr>
            <a:normAutofit fontScale="90000"/>
          </a:bodyPr>
          <a:lstStyle/>
          <a:p>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Border Removal</a:t>
            </a:r>
            <a:r>
              <a:rPr lang="en-US" sz="31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smtClean="0"/>
              <a:t>The Circular </a:t>
            </a:r>
            <a:r>
              <a:rPr lang="en-US" sz="2400" dirty="0"/>
              <a:t>border creates some noise pixels.</a:t>
            </a:r>
            <a:br>
              <a:rPr lang="en-US" sz="2400" dirty="0"/>
            </a:b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 We used canny method to detect the </a:t>
            </a:r>
            <a:r>
              <a:rPr lang="en-US" sz="2400" dirty="0" smtClean="0"/>
              <a:t>edges &amp; image </a:t>
            </a:r>
            <a:r>
              <a:rPr lang="en-US" sz="2400" dirty="0"/>
              <a:t>filling is done to </a:t>
            </a:r>
            <a:r>
              <a:rPr lang="en-US" sz="2400" dirty="0" smtClean="0"/>
              <a:t/>
            </a:r>
            <a:br>
              <a:rPr lang="en-US" sz="2400" dirty="0" smtClean="0"/>
            </a:br>
            <a:r>
              <a:rPr lang="en-US" sz="2400" dirty="0"/>
              <a:t> </a:t>
            </a:r>
            <a:r>
              <a:rPr lang="en-US" sz="2400" dirty="0" smtClean="0"/>
              <a:t>  fill </a:t>
            </a:r>
            <a:r>
              <a:rPr lang="en-US" sz="2400" dirty="0"/>
              <a:t>the </a:t>
            </a:r>
            <a:r>
              <a:rPr lang="en-US" sz="2400" dirty="0" smtClean="0"/>
              <a:t>region.</a:t>
            </a:r>
            <a:br>
              <a:rPr lang="en-US" sz="2400" dirty="0" smtClean="0"/>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 The Circular border is obtained after subtracting the dilated image with </a:t>
            </a:r>
            <a:br>
              <a:rPr lang="en-US" sz="2400" dirty="0"/>
            </a:br>
            <a:r>
              <a:rPr lang="en-US" sz="2400" dirty="0"/>
              <a:t>   the eroded image,which is </a:t>
            </a:r>
            <a:r>
              <a:rPr lang="en-US" sz="2400" dirty="0" smtClean="0"/>
              <a:t>subtracted </a:t>
            </a:r>
            <a:r>
              <a:rPr lang="en-US" sz="2400" dirty="0"/>
              <a:t>from the </a:t>
            </a:r>
            <a:r>
              <a:rPr lang="en-US" sz="2400" dirty="0" smtClean="0"/>
              <a:t>noise removed </a:t>
            </a:r>
            <a:r>
              <a:rPr lang="en-US" sz="2400" dirty="0"/>
              <a:t>image.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786" y="3415975"/>
            <a:ext cx="1986100" cy="171631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403"/>
          <a:stretch/>
        </p:blipFill>
        <p:spPr>
          <a:xfrm>
            <a:off x="4778374" y="3414797"/>
            <a:ext cx="1986099" cy="172441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415975"/>
            <a:ext cx="1898900" cy="171631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149" y="3407816"/>
            <a:ext cx="1915587" cy="1731396"/>
          </a:xfrm>
          <a:prstGeom prst="rect">
            <a:avLst/>
          </a:prstGeom>
        </p:spPr>
      </p:pic>
      <p:sp>
        <p:nvSpPr>
          <p:cNvPr id="3" name="Right Arrow 2"/>
          <p:cNvSpPr/>
          <p:nvPr/>
        </p:nvSpPr>
        <p:spPr>
          <a:xfrm>
            <a:off x="2148282" y="4084421"/>
            <a:ext cx="324503" cy="369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458885" y="4089438"/>
            <a:ext cx="324503" cy="369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496869" y="2590800"/>
            <a:ext cx="549111" cy="567213"/>
            <a:chOff x="5257800" y="2439291"/>
            <a:chExt cx="533400" cy="609600"/>
          </a:xfrm>
        </p:grpSpPr>
        <p:sp>
          <p:nvSpPr>
            <p:cNvPr id="13" name="Oval 12"/>
            <p:cNvSpPr/>
            <p:nvPr/>
          </p:nvSpPr>
          <p:spPr>
            <a:xfrm>
              <a:off x="5257800" y="2439291"/>
              <a:ext cx="5334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a:off x="5391150" y="2628900"/>
              <a:ext cx="266700" cy="228600"/>
            </a:xfrm>
            <a:prstGeom prst="mathMin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0" name="Elbow Connector 19"/>
          <p:cNvCxnSpPr>
            <a:stCxn id="9" idx="0"/>
          </p:cNvCxnSpPr>
          <p:nvPr/>
        </p:nvCxnSpPr>
        <p:spPr>
          <a:xfrm rot="5400000" flipH="1" flipV="1">
            <a:off x="3067527" y="986634"/>
            <a:ext cx="539865" cy="4318818"/>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8" idx="0"/>
            <a:endCxn id="13" idx="4"/>
          </p:cNvCxnSpPr>
          <p:nvPr/>
        </p:nvCxnSpPr>
        <p:spPr>
          <a:xfrm rot="5400000" flipH="1" flipV="1">
            <a:off x="5643032" y="3286405"/>
            <a:ext cx="256784" cy="1"/>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10" idx="0"/>
          </p:cNvCxnSpPr>
          <p:nvPr/>
        </p:nvCxnSpPr>
        <p:spPr>
          <a:xfrm>
            <a:off x="6045980" y="2876110"/>
            <a:ext cx="2050962" cy="531706"/>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269667" y="5334000"/>
            <a:ext cx="8798133" cy="1371600"/>
          </a:xfrm>
          <a:prstGeom prst="rect">
            <a:avLst/>
          </a:prstGeom>
        </p:spPr>
        <p:txBody>
          <a:bodyPr vert="horz" lIns="45720" rIns="45720" anchor="ctr">
            <a:normAutofit fontScale="90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Blood vessel count</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smtClean="0"/>
              <a:t>The </a:t>
            </a:r>
            <a:r>
              <a:rPr lang="en-US" sz="2400" dirty="0"/>
              <a:t>area of the blood vessels is obtained by using two loops to count </a:t>
            </a:r>
            <a:endParaRPr lang="en-US" sz="2400" dirty="0" smtClean="0"/>
          </a:p>
          <a:p>
            <a:r>
              <a:rPr lang="en-US" sz="2400" dirty="0" smtClean="0"/>
              <a:t>    number </a:t>
            </a:r>
            <a:r>
              <a:rPr lang="en-US" sz="2400" dirty="0"/>
              <a:t>of pixels with binary 1 (white) in the final blood vessel image.</a:t>
            </a:r>
            <a:r>
              <a:rPr lang="en-US" sz="2400" dirty="0" smtClean="0"/>
              <a:t/>
            </a:r>
            <a:br>
              <a:rPr lang="en-US" sz="2400" dirty="0" smtClean="0"/>
            </a:br>
            <a:endParaRPr lang="en-US" sz="2400" dirty="0"/>
          </a:p>
        </p:txBody>
      </p:sp>
    </p:spTree>
    <p:extLst>
      <p:ext uri="{BB962C8B-B14F-4D97-AF65-F5344CB8AC3E}">
        <p14:creationId xmlns:p14="http://schemas.microsoft.com/office/powerpoint/2010/main" val="536708508"/>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anim calcmode="lin" valueType="num">
                                      <p:cBhvr>
                                        <p:cTn id="51" dur="1000" fill="hold"/>
                                        <p:tgtEl>
                                          <p:spTgt spid="31"/>
                                        </p:tgtEl>
                                        <p:attrNameLst>
                                          <p:attrName>ppt_x</p:attrName>
                                        </p:attrNameLst>
                                      </p:cBhvr>
                                      <p:tavLst>
                                        <p:tav tm="0">
                                          <p:val>
                                            <p:strVal val="#ppt_x"/>
                                          </p:val>
                                        </p:tav>
                                        <p:tav tm="100000">
                                          <p:val>
                                            <p:strVal val="#ppt_x"/>
                                          </p:val>
                                        </p:tav>
                                      </p:tavLst>
                                    </p:anim>
                                    <p:anim calcmode="lin" valueType="num">
                                      <p:cBhvr>
                                        <p:cTn id="5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1" grpId="0" animBg="1"/>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47800" y="1981200"/>
            <a:ext cx="6248400" cy="1446550"/>
          </a:xfrm>
          <a:prstGeom prst="rect">
            <a:avLst/>
          </a:prstGeom>
          <a:noFill/>
        </p:spPr>
        <p:txBody>
          <a:bodyPr wrap="square" rtlCol="0">
            <a:spAutoFit/>
          </a:bodyPr>
          <a:lstStyle/>
          <a:p>
            <a:pPr algn="ctr"/>
            <a:r>
              <a:rPr lang="en-US" sz="44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MATLAB SIMULINK IMPLEMENTATION</a:t>
            </a:r>
          </a:p>
        </p:txBody>
      </p:sp>
    </p:spTree>
    <p:extLst>
      <p:ext uri="{BB962C8B-B14F-4D97-AF65-F5344CB8AC3E}">
        <p14:creationId xmlns:p14="http://schemas.microsoft.com/office/powerpoint/2010/main" val="4097990129"/>
      </p:ext>
    </p:extLst>
  </p:cSld>
  <p:clrMapOvr>
    <a:masterClrMapping/>
  </p:clrMapOvr>
  <p:transition spd="slow">
    <p:strips/>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MATLAB IMPLEMENTAION MODEL</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292" b="2292"/>
          <a:stretch/>
        </p:blipFill>
        <p:spPr bwMode="auto">
          <a:xfrm>
            <a:off x="0" y="-152400"/>
            <a:ext cx="9157890" cy="705101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1137831"/>
      </p:ext>
    </p:extLst>
  </p:cSld>
  <p:clrMapOvr>
    <a:masterClrMapping/>
  </p:clrMapOvr>
  <p:transition spd="slow">
    <p:strips/>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80625" y="761999"/>
            <a:ext cx="5886385" cy="2617613"/>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718404" y="3646137"/>
            <a:ext cx="2648605" cy="3087632"/>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480625" y="3646136"/>
            <a:ext cx="2693996" cy="3087632"/>
          </a:xfrm>
          <a:prstGeom prst="rect">
            <a:avLst/>
          </a:prstGeom>
        </p:spPr>
      </p:pic>
      <p:sp>
        <p:nvSpPr>
          <p:cNvPr id="7" name="TextBox 6"/>
          <p:cNvSpPr txBox="1"/>
          <p:nvPr/>
        </p:nvSpPr>
        <p:spPr>
          <a:xfrm>
            <a:off x="204210" y="177225"/>
            <a:ext cx="8534400" cy="584775"/>
          </a:xfrm>
          <a:prstGeom prst="rect">
            <a:avLst/>
          </a:prstGeom>
          <a:noFill/>
        </p:spPr>
        <p:txBody>
          <a:bodyPr wrap="square" rtlCol="0">
            <a:spAutoFit/>
          </a:bodyPr>
          <a:lstStyle/>
          <a:p>
            <a:pPr algn="ctr"/>
            <a:r>
              <a:rPr lang="en-US" sz="32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MATLAB SIMULINK </a:t>
            </a:r>
            <a:r>
              <a:rPr lang="en-US" sz="32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RESULTS</a:t>
            </a:r>
            <a:endParaRPr lang="en-US" sz="32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endParaRPr>
          </a:p>
        </p:txBody>
      </p:sp>
    </p:spTree>
    <p:extLst>
      <p:ext uri="{BB962C8B-B14F-4D97-AF65-F5344CB8AC3E}">
        <p14:creationId xmlns:p14="http://schemas.microsoft.com/office/powerpoint/2010/main" val="1747353285"/>
      </p:ext>
    </p:extLst>
  </p:cSld>
  <p:clrMapOvr>
    <a:masterClrMapping/>
  </p:clrMapOvr>
  <p:transition spd="slow">
    <p:strip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Motivation</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5" name="Content Placeholder 2"/>
          <p:cNvSpPr>
            <a:spLocks noGrp="1"/>
          </p:cNvSpPr>
          <p:nvPr>
            <p:ph idx="1"/>
          </p:nvPr>
        </p:nvSpPr>
        <p:spPr>
          <a:xfrm>
            <a:off x="152400" y="990600"/>
            <a:ext cx="8686800" cy="5410200"/>
          </a:xfrm>
        </p:spPr>
        <p:txBody>
          <a:bodyPr>
            <a:normAutofit/>
          </a:bodyPr>
          <a:lstStyle/>
          <a:p>
            <a:pPr>
              <a:buFont typeface="Wingdings" pitchFamily="2" charset="2"/>
              <a:buChar char="Ø"/>
            </a:pPr>
            <a:r>
              <a:rPr lang="en-US" dirty="0" smtClean="0"/>
              <a:t>What’s the effect of it now a days?</a:t>
            </a:r>
            <a:br>
              <a:rPr lang="en-US" dirty="0" smtClean="0"/>
            </a:br>
            <a:endParaRPr lang="en-US" dirty="0" smtClean="0"/>
          </a:p>
          <a:p>
            <a:pPr marL="36576" indent="0">
              <a:buNone/>
            </a:pPr>
            <a:r>
              <a:rPr lang="en-US" sz="32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dirty="0" smtClean="0"/>
              <a:t> Diabetic is in its epidemic form now a days. All </a:t>
            </a:r>
            <a:r>
              <a:rPr lang="en-US" dirty="0"/>
              <a:t>patients with diabetes mellitus will have a higher risk of being diagnosed with diabetic retinopathy. In Singapore &amp; India like third world countries, 22% of patients are diagnosed with diabetic retinopathy and half of this affected patients had severe sight-threatening diseases</a:t>
            </a:r>
            <a:r>
              <a:rPr lang="en-US" dirty="0" smtClean="0"/>
              <a:t>.</a:t>
            </a:r>
          </a:p>
          <a:p>
            <a:pPr>
              <a:buFont typeface="Wingdings" pitchFamily="2" charset="2"/>
              <a:buChar char="Ø"/>
            </a:pPr>
            <a:endParaRPr lang="en-US" dirty="0"/>
          </a:p>
          <a:p>
            <a:pPr marL="36576" indent="0">
              <a:buNone/>
            </a:pPr>
            <a:r>
              <a:rPr lang="en-US" dirty="0"/>
              <a:t> </a:t>
            </a:r>
          </a:p>
          <a:p>
            <a:pPr>
              <a:buFont typeface="Wingdings" pitchFamily="2" charset="2"/>
              <a:buChar char="Ø"/>
            </a:pPr>
            <a:endParaRPr lang="en-US" dirty="0"/>
          </a:p>
        </p:txBody>
      </p:sp>
    </p:spTree>
    <p:extLst>
      <p:ext uri="{BB962C8B-B14F-4D97-AF65-F5344CB8AC3E}">
        <p14:creationId xmlns:p14="http://schemas.microsoft.com/office/powerpoint/2010/main" val="236258910"/>
      </p:ext>
    </p:extLst>
  </p:cSld>
  <p:clrMapOvr>
    <a:masterClrMapping/>
  </p:clrMapOvr>
  <p:transition spd="slow">
    <p:strips/>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464366" y="1066800"/>
            <a:ext cx="6215268" cy="3248311"/>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0" y="37233"/>
            <a:ext cx="9144000" cy="584775"/>
          </a:xfrm>
          <a:prstGeom prst="rect">
            <a:avLst/>
          </a:prstGeom>
          <a:noFill/>
        </p:spPr>
        <p:txBody>
          <a:bodyPr wrap="square" rtlCol="0">
            <a:spAutoFit/>
          </a:bodyPr>
          <a:lstStyle/>
          <a:p>
            <a:pPr algn="ctr"/>
            <a:r>
              <a:rPr lang="en-US" sz="32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C IMPLEMENTATION RESULT</a:t>
            </a:r>
          </a:p>
        </p:txBody>
      </p:sp>
    </p:spTree>
    <p:extLst>
      <p:ext uri="{BB962C8B-B14F-4D97-AF65-F5344CB8AC3E}">
        <p14:creationId xmlns:p14="http://schemas.microsoft.com/office/powerpoint/2010/main" val="217095072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47800" y="1981200"/>
            <a:ext cx="6248400" cy="1446550"/>
          </a:xfrm>
          <a:prstGeom prst="rect">
            <a:avLst/>
          </a:prstGeom>
          <a:noFill/>
        </p:spPr>
        <p:txBody>
          <a:bodyPr wrap="square" rtlCol="0">
            <a:spAutoFit/>
          </a:bodyPr>
          <a:lstStyle/>
          <a:p>
            <a:pPr algn="ctr"/>
            <a:r>
              <a:rPr lang="en-US" sz="44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Hardware</a:t>
            </a:r>
          </a:p>
          <a:p>
            <a:pPr algn="ctr"/>
            <a:r>
              <a:rPr lang="en-US" sz="44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IMPLEMENTATION</a:t>
            </a:r>
            <a:endParaRPr lang="en-US" sz="44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endParaRPr>
          </a:p>
        </p:txBody>
      </p:sp>
    </p:spTree>
    <p:extLst>
      <p:ext uri="{BB962C8B-B14F-4D97-AF65-F5344CB8AC3E}">
        <p14:creationId xmlns:p14="http://schemas.microsoft.com/office/powerpoint/2010/main" val="1290481887"/>
      </p:ext>
    </p:extLst>
  </p:cSld>
  <p:clrMapOvr>
    <a:masterClrMapping/>
  </p:clrMapOvr>
  <p:transition spd="slow">
    <p:strips/>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normAutofit fontScale="90000"/>
          </a:bodyPr>
          <a:lstStyle/>
          <a:p>
            <a:pPr algn="ctr"/>
            <a:r>
              <a:rPr lang="en-US" sz="40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WHY </a:t>
            </a:r>
            <a:r>
              <a:rPr lang="en-US" sz="40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DSP processor?</a:t>
            </a:r>
            <a:r>
              <a:rPr lang="en-US" dirty="0">
                <a:latin typeface="Adobe Caslon Pro" pitchFamily="18" charset="0"/>
              </a:rPr>
              <a:t/>
            </a:r>
            <a:br>
              <a:rPr lang="en-US" dirty="0">
                <a:latin typeface="Adobe Caslon Pro" pitchFamily="18" charset="0"/>
              </a:rPr>
            </a:br>
            <a:endParaRPr lang="en-US" dirty="0"/>
          </a:p>
        </p:txBody>
      </p:sp>
      <p:sp>
        <p:nvSpPr>
          <p:cNvPr id="3" name="Content Placeholder 2"/>
          <p:cNvSpPr>
            <a:spLocks noGrp="1"/>
          </p:cNvSpPr>
          <p:nvPr>
            <p:ph idx="1"/>
          </p:nvPr>
        </p:nvSpPr>
        <p:spPr>
          <a:xfrm>
            <a:off x="228600" y="1143000"/>
            <a:ext cx="8763000" cy="4983163"/>
          </a:xfrm>
        </p:spPr>
        <p:txBody>
          <a:bodyPr/>
          <a:lstStyle/>
          <a:p>
            <a:r>
              <a:rPr lang="en-US" dirty="0"/>
              <a:t>A DSP </a:t>
            </a:r>
            <a:r>
              <a:rPr lang="en-US" dirty="0" smtClean="0"/>
              <a:t>processor (C6000) is like </a:t>
            </a:r>
            <a:r>
              <a:rPr lang="en-US" dirty="0"/>
              <a:t>a normal </a:t>
            </a:r>
            <a:r>
              <a:rPr lang="en-US" dirty="0" smtClean="0"/>
              <a:t>processor, </a:t>
            </a:r>
            <a:r>
              <a:rPr lang="en-US" dirty="0"/>
              <a:t>optimized for faster floating point calculations to aid in signal processing. </a:t>
            </a:r>
          </a:p>
          <a:p>
            <a:r>
              <a:rPr lang="en-US" dirty="0" smtClean="0"/>
              <a:t>Easily programmable using Code Composer Studio.</a:t>
            </a:r>
          </a:p>
          <a:p>
            <a:r>
              <a:rPr lang="en-US" dirty="0" smtClean="0"/>
              <a:t>As Image Processing involves huge amount of data, debugging is a important issue while implementing algorithms.DSP serves this purpose well.</a:t>
            </a:r>
          </a:p>
          <a:p>
            <a:pPr marL="36576" indent="0">
              <a:buNone/>
            </a:pPr>
            <a:endParaRPr lang="en-US" dirty="0" smtClean="0"/>
          </a:p>
          <a:p>
            <a:endParaRPr lang="en-US" dirty="0"/>
          </a:p>
        </p:txBody>
      </p:sp>
    </p:spTree>
    <p:extLst>
      <p:ext uri="{BB962C8B-B14F-4D97-AF65-F5344CB8AC3E}">
        <p14:creationId xmlns:p14="http://schemas.microsoft.com/office/powerpoint/2010/main" val="2551721865"/>
      </p:ext>
    </p:extLst>
  </p:cSld>
  <p:clrMapOvr>
    <a:masterClrMapping/>
  </p:clrMapOvr>
  <p:transition spd="slow">
    <p:strips/>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TMS320C6713 DSK</a:t>
            </a:r>
            <a:endPar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3" name="Content Placeholder 2"/>
          <p:cNvSpPr>
            <a:spLocks noGrp="1"/>
          </p:cNvSpPr>
          <p:nvPr>
            <p:ph idx="1"/>
          </p:nvPr>
        </p:nvSpPr>
        <p:spPr>
          <a:xfrm>
            <a:off x="0" y="1371600"/>
            <a:ext cx="9067800" cy="5486400"/>
          </a:xfrm>
        </p:spPr>
        <p:txBody>
          <a:bodyPr>
            <a:normAutofit fontScale="25000" lnSpcReduction="20000"/>
          </a:bodyPr>
          <a:lstStyle/>
          <a:p>
            <a:pPr marL="36576" indent="0">
              <a:buNone/>
            </a:pPr>
            <a:r>
              <a:rPr lang="en-US" sz="8000" dirty="0"/>
              <a:t>Digital signal processors such as the TMS320C6x (C6x) family of processors are like fast floating point special-purpose microprocessors with a specialized type of architecture and an instruction set appropriate for signal processing. Features of the C6713 include :</a:t>
            </a:r>
          </a:p>
          <a:p>
            <a:pPr marL="36576" indent="0">
              <a:buNone/>
            </a:pPr>
            <a:endParaRPr lang="en-US" sz="8000" dirty="0" smtClean="0">
              <a:latin typeface="Adobe Arabic" pitchFamily="18" charset="-78"/>
              <a:cs typeface="Adobe Arabic" pitchFamily="18" charset="-78"/>
            </a:endParaRPr>
          </a:p>
          <a:p>
            <a:pPr>
              <a:buFont typeface="Wingdings" pitchFamily="2" charset="2"/>
              <a:buChar char="v"/>
            </a:pPr>
            <a:r>
              <a:rPr lang="en-US" sz="8000" dirty="0" smtClean="0"/>
              <a:t>Capable </a:t>
            </a:r>
            <a:r>
              <a:rPr lang="en-US" sz="8000" dirty="0"/>
              <a:t>of fetching eight 32-bit </a:t>
            </a:r>
            <a:r>
              <a:rPr lang="en-US" sz="8000" dirty="0" smtClean="0"/>
              <a:t>instructions every </a:t>
            </a:r>
            <a:r>
              <a:rPr lang="en-US" sz="8000" dirty="0"/>
              <a:t>1/(225 MHz) or 4.44 ns</a:t>
            </a:r>
            <a:r>
              <a:rPr lang="en-US" sz="8000" dirty="0" smtClean="0"/>
              <a:t>.</a:t>
            </a:r>
          </a:p>
          <a:p>
            <a:pPr marL="36576" indent="0">
              <a:buNone/>
            </a:pPr>
            <a:endParaRPr lang="en-US" sz="8000" dirty="0" smtClean="0"/>
          </a:p>
          <a:p>
            <a:pPr>
              <a:buFont typeface="Wingdings" pitchFamily="2" charset="2"/>
              <a:buChar char="v"/>
            </a:pPr>
            <a:r>
              <a:rPr lang="en-US" sz="8000" dirty="0" smtClean="0"/>
              <a:t>264 </a:t>
            </a:r>
            <a:r>
              <a:rPr lang="en-US" sz="8000" dirty="0"/>
              <a:t>kB of internal memory (8kB as </a:t>
            </a:r>
            <a:r>
              <a:rPr lang="en-US" sz="8000" dirty="0" smtClean="0"/>
              <a:t>IPRAM </a:t>
            </a:r>
            <a:r>
              <a:rPr lang="en-US" sz="8000" dirty="0"/>
              <a:t>and </a:t>
            </a:r>
            <a:r>
              <a:rPr lang="en-US" sz="8000" dirty="0" smtClean="0"/>
              <a:t>IDRAM Cache </a:t>
            </a:r>
            <a:r>
              <a:rPr lang="en-US" sz="8000" dirty="0"/>
              <a:t>and 256kB as L2 </a:t>
            </a:r>
            <a:r>
              <a:rPr lang="en-US" sz="8000" dirty="0" smtClean="0"/>
              <a:t>memory(SDRAM) </a:t>
            </a:r>
            <a:r>
              <a:rPr lang="en-US" sz="8000" dirty="0"/>
              <a:t>shared between program and data </a:t>
            </a:r>
            <a:r>
              <a:rPr lang="en-US" sz="8000" dirty="0" smtClean="0"/>
              <a:t>space.)</a:t>
            </a:r>
          </a:p>
          <a:p>
            <a:pPr marL="36576" indent="0">
              <a:buNone/>
            </a:pPr>
            <a:endParaRPr lang="en-US" sz="8000" dirty="0" smtClean="0"/>
          </a:p>
          <a:p>
            <a:pPr>
              <a:buFont typeface="Wingdings" pitchFamily="2" charset="2"/>
              <a:buChar char="v"/>
            </a:pPr>
            <a:r>
              <a:rPr lang="en-US" sz="8000" dirty="0" smtClean="0"/>
              <a:t>Eight functional </a:t>
            </a:r>
            <a:r>
              <a:rPr lang="en-US" sz="8000" dirty="0"/>
              <a:t>or execution units composed of six arithmetic-logic units (ALUs) </a:t>
            </a:r>
            <a:r>
              <a:rPr lang="en-US" sz="8000" dirty="0" smtClean="0"/>
              <a:t>&amp; Two </a:t>
            </a:r>
            <a:r>
              <a:rPr lang="en-US" sz="8000" dirty="0"/>
              <a:t>multiplier </a:t>
            </a:r>
            <a:r>
              <a:rPr lang="en-US" sz="8000" dirty="0" smtClean="0"/>
              <a:t>units </a:t>
            </a:r>
          </a:p>
          <a:p>
            <a:pPr>
              <a:buFont typeface="Wingdings" pitchFamily="2" charset="2"/>
              <a:buChar char="v"/>
            </a:pPr>
            <a:r>
              <a:rPr lang="en-US" sz="8000" dirty="0" smtClean="0"/>
              <a:t>A </a:t>
            </a:r>
            <a:r>
              <a:rPr lang="en-US" sz="8000" dirty="0"/>
              <a:t>32-bit address bus to address 4 GB (gigabytes</a:t>
            </a:r>
            <a:r>
              <a:rPr lang="en-US" sz="8000" dirty="0" smtClean="0"/>
              <a:t>)</a:t>
            </a:r>
          </a:p>
          <a:p>
            <a:pPr marL="36576" indent="0">
              <a:buNone/>
            </a:pPr>
            <a:endParaRPr lang="en-US" sz="8000" dirty="0" smtClean="0"/>
          </a:p>
          <a:p>
            <a:pPr>
              <a:buFont typeface="Wingdings" pitchFamily="2" charset="2"/>
              <a:buChar char="v"/>
            </a:pPr>
            <a:r>
              <a:rPr lang="en-US" sz="8000" dirty="0" smtClean="0"/>
              <a:t>Two sets of </a:t>
            </a:r>
            <a:r>
              <a:rPr lang="en-US" sz="8000" dirty="0"/>
              <a:t>32-bit general-purpose registers.</a:t>
            </a:r>
            <a:endParaRPr lang="en-US" sz="8000" dirty="0" smtClean="0">
              <a:latin typeface="Adobe Arabic" pitchFamily="18" charset="-78"/>
              <a:cs typeface="Adobe Arabic" pitchFamily="18" charset="-78"/>
            </a:endParaRPr>
          </a:p>
          <a:p>
            <a:endParaRPr lang="en-US" dirty="0" smtClean="0">
              <a:latin typeface="Adobe Arabic" pitchFamily="18" charset="-78"/>
              <a:cs typeface="Adobe Arabic" pitchFamily="18" charset="-78"/>
            </a:endParaRPr>
          </a:p>
          <a:p>
            <a:pPr marL="36576" indent="0">
              <a:buNone/>
            </a:pPr>
            <a:r>
              <a:rPr lang="en-US" dirty="0"/>
              <a:t/>
            </a:r>
            <a:br>
              <a:rPr lang="en-US" dirty="0"/>
            </a:br>
            <a:endParaRPr lang="en-US" dirty="0"/>
          </a:p>
          <a:p>
            <a:endParaRPr lang="en-US" dirty="0"/>
          </a:p>
        </p:txBody>
      </p:sp>
    </p:spTree>
    <p:extLst>
      <p:ext uri="{BB962C8B-B14F-4D97-AF65-F5344CB8AC3E}">
        <p14:creationId xmlns:p14="http://schemas.microsoft.com/office/powerpoint/2010/main" val="4092431592"/>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7" presetClass="entr" presetSubtype="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7" presetClass="entr" presetSubtype="0"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anim calcmode="lin" valueType="num">
                                      <p:cBhvr>
                                        <p:cTn id="3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7" presetClass="entr" presetSubtype="0" fill="hold" nodeType="after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1000"/>
                                        <p:tgtEl>
                                          <p:spTgt spid="3">
                                            <p:txEl>
                                              <p:pRg st="9" end="9"/>
                                            </p:txEl>
                                          </p:spTgt>
                                        </p:tgtEl>
                                      </p:cBhvr>
                                    </p:animEffect>
                                    <p:anim calcmode="lin" valueType="num">
                                      <p:cBhvr>
                                        <p:cTn id="3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6713-Small"/>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49" r="100000">
                        <a14:foregroundMark x1="6569" y1="45264" x2="6569" y2="45264"/>
                        <a14:foregroundMark x1="7794" y1="74863" x2="7794" y2="74863"/>
                        <a14:foregroundMark x1="16275" y1="74863" x2="16275" y2="74863"/>
                        <a14:foregroundMark x1="13431" y1="57286" x2="13431" y2="57286"/>
                        <a14:foregroundMark x1="16275" y1="93260" x2="16275" y2="93260"/>
                        <a14:backgroundMark x1="11225" y1="1275" x2="11225" y2="1275"/>
                        <a14:backgroundMark x1="24951" y1="2459" x2="24951" y2="2459"/>
                        <a14:backgroundMark x1="33627" y1="1275" x2="33627" y2="1275"/>
                        <a14:backgroundMark x1="41912" y1="1730" x2="41912" y2="1730"/>
                        <a14:backgroundMark x1="51814" y1="1275" x2="51814" y2="1275"/>
                      </a14:backgroundRemoval>
                    </a14:imgEffect>
                  </a14:imgLayer>
                </a14:imgProps>
              </a:ext>
              <a:ext uri="{28A0092B-C50C-407E-A947-70E740481C1C}">
                <a14:useLocalDpi xmlns:a14="http://schemas.microsoft.com/office/drawing/2010/main" val="0"/>
              </a:ext>
            </a:extLst>
          </a:blip>
          <a:srcRect/>
          <a:stretch>
            <a:fillRect/>
          </a:stretch>
        </p:blipFill>
        <p:spPr bwMode="auto">
          <a:xfrm>
            <a:off x="1295400" y="1905000"/>
            <a:ext cx="68580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Rectangle 11"/>
          <p:cNvSpPr>
            <a:spLocks noGrp="1" noChangeArrowheads="1"/>
          </p:cNvSpPr>
          <p:nvPr>
            <p:ph type="title"/>
          </p:nvPr>
        </p:nvSpPr>
        <p:spPr>
          <a:xfrm>
            <a:off x="228600" y="304800"/>
            <a:ext cx="8763000" cy="666750"/>
          </a:xfrm>
        </p:spPr>
        <p:txBody>
          <a:bodyPr>
            <a:normAutofit/>
          </a:bodyPr>
          <a:lstStyle/>
          <a:p>
            <a:pPr indent="0" algn="ctr"/>
            <a:r>
              <a:rPr lang="en-GB"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TMS320C6713 DSK HARDWARE</a:t>
            </a:r>
          </a:p>
        </p:txBody>
      </p:sp>
      <p:sp>
        <p:nvSpPr>
          <p:cNvPr id="5123" name="Rectangle 3"/>
          <p:cNvSpPr>
            <a:spLocks noGrp="1" noChangeArrowheads="1"/>
          </p:cNvSpPr>
          <p:nvPr>
            <p:ph idx="1"/>
          </p:nvPr>
        </p:nvSpPr>
        <p:spPr>
          <a:xfrm>
            <a:off x="368300" y="3124200"/>
            <a:ext cx="7372052" cy="3695700"/>
          </a:xfrm>
        </p:spPr>
        <p:txBody>
          <a:bodyPr/>
          <a:lstStyle/>
          <a:p>
            <a:pPr marL="457200" indent="-457200" eaLnBrk="1" hangingPunct="1">
              <a:buFontTx/>
              <a:buNone/>
            </a:pPr>
            <a:endParaRPr lang="en-GB" sz="2800" dirty="0" smtClean="0"/>
          </a:p>
          <a:p>
            <a:pPr marL="457200" indent="-457200" eaLnBrk="1" hangingPunct="1">
              <a:buFontTx/>
              <a:buNone/>
            </a:pPr>
            <a:endParaRPr lang="en-GB" sz="2800" dirty="0" smtClean="0"/>
          </a:p>
          <a:p>
            <a:pPr marL="457200" indent="-457200" eaLnBrk="1" hangingPunct="1"/>
            <a:endParaRPr lang="en-GB" sz="2800" dirty="0" smtClean="0"/>
          </a:p>
        </p:txBody>
      </p:sp>
      <p:sp>
        <p:nvSpPr>
          <p:cNvPr id="5124" name="Line 4"/>
          <p:cNvSpPr>
            <a:spLocks noChangeShapeType="1"/>
          </p:cNvSpPr>
          <p:nvPr/>
        </p:nvSpPr>
        <p:spPr bwMode="auto">
          <a:xfrm>
            <a:off x="4419600" y="1447800"/>
            <a:ext cx="0" cy="381000"/>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25" name="Line 5"/>
          <p:cNvSpPr>
            <a:spLocks noChangeShapeType="1"/>
          </p:cNvSpPr>
          <p:nvPr/>
        </p:nvSpPr>
        <p:spPr bwMode="auto">
          <a:xfrm flipV="1">
            <a:off x="1066800" y="3124200"/>
            <a:ext cx="2057400" cy="0"/>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26" name="Line 6"/>
          <p:cNvSpPr>
            <a:spLocks noChangeShapeType="1"/>
          </p:cNvSpPr>
          <p:nvPr/>
        </p:nvSpPr>
        <p:spPr bwMode="auto">
          <a:xfrm flipH="1" flipV="1">
            <a:off x="5867400" y="1447800"/>
            <a:ext cx="0" cy="457200"/>
          </a:xfrm>
          <a:prstGeom prst="line">
            <a:avLst/>
          </a:prstGeom>
          <a:ln>
            <a:headEnd type="triangle" w="med" len="med"/>
            <a:tailEn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27" name="Line 7"/>
          <p:cNvSpPr>
            <a:spLocks noChangeShapeType="1"/>
          </p:cNvSpPr>
          <p:nvPr/>
        </p:nvSpPr>
        <p:spPr bwMode="auto">
          <a:xfrm flipH="1" flipV="1">
            <a:off x="2590800" y="1447800"/>
            <a:ext cx="152400" cy="381000"/>
          </a:xfrm>
          <a:prstGeom prst="line">
            <a:avLst/>
          </a:prstGeom>
          <a:ln>
            <a:headEnd type="triangle" w="med" len="med"/>
            <a:tailEn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28" name="Line 8"/>
          <p:cNvSpPr>
            <a:spLocks noChangeShapeType="1"/>
          </p:cNvSpPr>
          <p:nvPr/>
        </p:nvSpPr>
        <p:spPr bwMode="auto">
          <a:xfrm flipH="1">
            <a:off x="1143000" y="5638800"/>
            <a:ext cx="533400" cy="381000"/>
          </a:xfrm>
          <a:prstGeom prst="line">
            <a:avLst/>
          </a:prstGeom>
          <a:ln>
            <a:headEnd type="triangle" w="med" len="med"/>
            <a:tailEn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29" name="Line 9"/>
          <p:cNvSpPr>
            <a:spLocks noChangeShapeType="1"/>
          </p:cNvSpPr>
          <p:nvPr/>
        </p:nvSpPr>
        <p:spPr bwMode="auto">
          <a:xfrm flipV="1">
            <a:off x="3810000" y="5562600"/>
            <a:ext cx="0" cy="457200"/>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30" name="Line 10"/>
          <p:cNvSpPr>
            <a:spLocks noChangeShapeType="1"/>
          </p:cNvSpPr>
          <p:nvPr/>
        </p:nvSpPr>
        <p:spPr bwMode="auto">
          <a:xfrm flipH="1">
            <a:off x="6680200" y="1447800"/>
            <a:ext cx="609600" cy="1981200"/>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32" name="Text Box 12"/>
          <p:cNvSpPr txBox="1">
            <a:spLocks noChangeArrowheads="1"/>
          </p:cNvSpPr>
          <p:nvPr/>
        </p:nvSpPr>
        <p:spPr bwMode="auto">
          <a:xfrm>
            <a:off x="2133600" y="6019800"/>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000">
                <a:solidFill>
                  <a:schemeClr val="tx1"/>
                </a:solidFill>
                <a:latin typeface="Verdana" pitchFamily="34" charset="0"/>
              </a:defRPr>
            </a:lvl1pPr>
            <a:lvl2pPr marL="742950" indent="-285750">
              <a:defRPr sz="1000">
                <a:solidFill>
                  <a:schemeClr val="tx1"/>
                </a:solidFill>
                <a:latin typeface="Verdana" pitchFamily="34" charset="0"/>
              </a:defRPr>
            </a:lvl2pPr>
            <a:lvl3pPr marL="1143000" indent="-228600">
              <a:defRPr sz="1000">
                <a:solidFill>
                  <a:schemeClr val="tx1"/>
                </a:solidFill>
                <a:latin typeface="Verdana" pitchFamily="34" charset="0"/>
              </a:defRPr>
            </a:lvl3pPr>
            <a:lvl4pPr marL="1600200" indent="-228600">
              <a:defRPr sz="1000">
                <a:solidFill>
                  <a:schemeClr val="tx1"/>
                </a:solidFill>
                <a:latin typeface="Verdana" pitchFamily="34" charset="0"/>
              </a:defRPr>
            </a:lvl4pPr>
            <a:lvl5pPr marL="2057400" indent="-228600">
              <a:defRPr sz="1000">
                <a:solidFill>
                  <a:schemeClr val="tx1"/>
                </a:solidFill>
                <a:latin typeface="Verdana" pitchFamily="34" charset="0"/>
              </a:defRPr>
            </a:lvl5pPr>
            <a:lvl6pPr marL="2514600" indent="-228600" eaLnBrk="0" fontAlgn="base" hangingPunct="0">
              <a:spcBef>
                <a:spcPct val="0"/>
              </a:spcBef>
              <a:spcAft>
                <a:spcPct val="0"/>
              </a:spcAft>
              <a:defRPr sz="1000">
                <a:solidFill>
                  <a:schemeClr val="tx1"/>
                </a:solidFill>
                <a:latin typeface="Verdana" pitchFamily="34" charset="0"/>
              </a:defRPr>
            </a:lvl6pPr>
            <a:lvl7pPr marL="2971800" indent="-228600" eaLnBrk="0" fontAlgn="base" hangingPunct="0">
              <a:spcBef>
                <a:spcPct val="0"/>
              </a:spcBef>
              <a:spcAft>
                <a:spcPct val="0"/>
              </a:spcAft>
              <a:defRPr sz="1000">
                <a:solidFill>
                  <a:schemeClr val="tx1"/>
                </a:solidFill>
                <a:latin typeface="Verdana" pitchFamily="34" charset="0"/>
              </a:defRPr>
            </a:lvl7pPr>
            <a:lvl8pPr marL="3429000" indent="-228600" eaLnBrk="0" fontAlgn="base" hangingPunct="0">
              <a:spcBef>
                <a:spcPct val="0"/>
              </a:spcBef>
              <a:spcAft>
                <a:spcPct val="0"/>
              </a:spcAft>
              <a:defRPr sz="1000">
                <a:solidFill>
                  <a:schemeClr val="tx1"/>
                </a:solidFill>
                <a:latin typeface="Verdana" pitchFamily="34" charset="0"/>
              </a:defRPr>
            </a:lvl8pPr>
            <a:lvl9pPr marL="3886200" indent="-228600" eaLnBrk="0" fontAlgn="base" hangingPunct="0">
              <a:spcBef>
                <a:spcPct val="0"/>
              </a:spcBef>
              <a:spcAft>
                <a:spcPct val="0"/>
              </a:spcAft>
              <a:defRPr sz="1000">
                <a:solidFill>
                  <a:schemeClr val="tx1"/>
                </a:solidFill>
                <a:latin typeface="Verdana" pitchFamily="34" charset="0"/>
              </a:defRPr>
            </a:lvl9pPr>
          </a:lstStyle>
          <a:p>
            <a:pPr algn="ctr"/>
            <a:r>
              <a:rPr lang="en-GB" sz="1600" dirty="0">
                <a:solidFill>
                  <a:schemeClr val="tx1">
                    <a:lumMod val="95000"/>
                  </a:schemeClr>
                </a:solidFill>
              </a:rPr>
              <a:t>USB</a:t>
            </a:r>
          </a:p>
        </p:txBody>
      </p:sp>
      <p:sp>
        <p:nvSpPr>
          <p:cNvPr id="5133" name="Line 13"/>
          <p:cNvSpPr>
            <a:spLocks noChangeShapeType="1"/>
          </p:cNvSpPr>
          <p:nvPr/>
        </p:nvSpPr>
        <p:spPr bwMode="auto">
          <a:xfrm flipH="1">
            <a:off x="2438400" y="5638800"/>
            <a:ext cx="0" cy="381000"/>
          </a:xfrm>
          <a:prstGeom prst="line">
            <a:avLst/>
          </a:prstGeom>
          <a:ln>
            <a:headEnd type="triangle" w="med" len="med"/>
            <a:tailEn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34" name="Rectangle 14"/>
          <p:cNvSpPr>
            <a:spLocks noChangeArrowheads="1"/>
          </p:cNvSpPr>
          <p:nvPr/>
        </p:nvSpPr>
        <p:spPr bwMode="auto">
          <a:xfrm>
            <a:off x="6705600" y="1143000"/>
            <a:ext cx="1323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C6713</a:t>
            </a:r>
            <a:r>
              <a:rPr lang="en-GB" sz="1600" dirty="0">
                <a:solidFill>
                  <a:srgbClr val="0000FF"/>
                </a:solidFill>
              </a:rPr>
              <a:t> </a:t>
            </a:r>
            <a:r>
              <a:rPr lang="en-GB" sz="1600" dirty="0">
                <a:solidFill>
                  <a:schemeClr val="tx1">
                    <a:lumMod val="95000"/>
                  </a:schemeClr>
                </a:solidFill>
              </a:rPr>
              <a:t>CPU</a:t>
            </a:r>
          </a:p>
        </p:txBody>
      </p:sp>
      <p:sp>
        <p:nvSpPr>
          <p:cNvPr id="5135" name="Rectangle 15"/>
          <p:cNvSpPr>
            <a:spLocks noChangeArrowheads="1"/>
          </p:cNvSpPr>
          <p:nvPr/>
        </p:nvSpPr>
        <p:spPr bwMode="auto">
          <a:xfrm>
            <a:off x="539677" y="6019800"/>
            <a:ext cx="12955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+5V Supply </a:t>
            </a:r>
          </a:p>
        </p:txBody>
      </p:sp>
      <p:sp>
        <p:nvSpPr>
          <p:cNvPr id="5136" name="Rectangle 16"/>
          <p:cNvSpPr>
            <a:spLocks noChangeArrowheads="1"/>
          </p:cNvSpPr>
          <p:nvPr/>
        </p:nvSpPr>
        <p:spPr bwMode="auto">
          <a:xfrm>
            <a:off x="4800600" y="6019800"/>
            <a:ext cx="688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LEDs</a:t>
            </a:r>
          </a:p>
        </p:txBody>
      </p:sp>
      <p:sp>
        <p:nvSpPr>
          <p:cNvPr id="5137" name="Rectangle 17"/>
          <p:cNvSpPr>
            <a:spLocks noChangeArrowheads="1"/>
          </p:cNvSpPr>
          <p:nvPr/>
        </p:nvSpPr>
        <p:spPr bwMode="auto">
          <a:xfrm>
            <a:off x="4080419" y="6324600"/>
            <a:ext cx="1003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Switches</a:t>
            </a:r>
          </a:p>
        </p:txBody>
      </p:sp>
      <p:sp>
        <p:nvSpPr>
          <p:cNvPr id="5138" name="Line 18"/>
          <p:cNvSpPr>
            <a:spLocks noChangeShapeType="1"/>
          </p:cNvSpPr>
          <p:nvPr/>
        </p:nvSpPr>
        <p:spPr bwMode="auto">
          <a:xfrm flipH="1" flipV="1">
            <a:off x="4572000" y="5562600"/>
            <a:ext cx="0" cy="762000"/>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39" name="Line 19"/>
          <p:cNvSpPr>
            <a:spLocks noChangeShapeType="1"/>
          </p:cNvSpPr>
          <p:nvPr/>
        </p:nvSpPr>
        <p:spPr bwMode="auto">
          <a:xfrm flipH="1" flipV="1">
            <a:off x="5105400" y="5562600"/>
            <a:ext cx="0" cy="457200"/>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40" name="Line 20"/>
          <p:cNvSpPr>
            <a:spLocks noChangeShapeType="1"/>
          </p:cNvSpPr>
          <p:nvPr/>
        </p:nvSpPr>
        <p:spPr bwMode="auto">
          <a:xfrm flipH="1" flipV="1">
            <a:off x="3276600" y="1447800"/>
            <a:ext cx="0" cy="381000"/>
          </a:xfrm>
          <a:prstGeom prst="line">
            <a:avLst/>
          </a:prstGeom>
          <a:ln>
            <a:headEnd type="triangle" w="med" len="med"/>
            <a:tailEn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
        <p:nvSpPr>
          <p:cNvPr id="5141" name="Rectangle 21"/>
          <p:cNvSpPr>
            <a:spLocks noChangeArrowheads="1"/>
          </p:cNvSpPr>
          <p:nvPr/>
        </p:nvSpPr>
        <p:spPr bwMode="auto">
          <a:xfrm>
            <a:off x="2168791" y="1143000"/>
            <a:ext cx="7328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Mic In</a:t>
            </a:r>
          </a:p>
        </p:txBody>
      </p:sp>
      <p:sp>
        <p:nvSpPr>
          <p:cNvPr id="5142" name="Rectangle 22"/>
          <p:cNvSpPr>
            <a:spLocks noChangeArrowheads="1"/>
          </p:cNvSpPr>
          <p:nvPr/>
        </p:nvSpPr>
        <p:spPr bwMode="auto">
          <a:xfrm>
            <a:off x="2939197" y="1143000"/>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Line In</a:t>
            </a:r>
          </a:p>
        </p:txBody>
      </p:sp>
      <p:sp>
        <p:nvSpPr>
          <p:cNvPr id="5143" name="Rectangle 23"/>
          <p:cNvSpPr>
            <a:spLocks noChangeArrowheads="1"/>
          </p:cNvSpPr>
          <p:nvPr/>
        </p:nvSpPr>
        <p:spPr bwMode="auto">
          <a:xfrm>
            <a:off x="3858105" y="1143000"/>
            <a:ext cx="13452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Headphones</a:t>
            </a:r>
          </a:p>
        </p:txBody>
      </p:sp>
      <p:sp>
        <p:nvSpPr>
          <p:cNvPr id="5144" name="Rectangle 24"/>
          <p:cNvSpPr>
            <a:spLocks noChangeArrowheads="1"/>
          </p:cNvSpPr>
          <p:nvPr/>
        </p:nvSpPr>
        <p:spPr bwMode="auto">
          <a:xfrm>
            <a:off x="5300547" y="1143000"/>
            <a:ext cx="1140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Expansion</a:t>
            </a:r>
          </a:p>
        </p:txBody>
      </p:sp>
      <p:sp>
        <p:nvSpPr>
          <p:cNvPr id="5145" name="Rectangle 25"/>
          <p:cNvSpPr>
            <a:spLocks noChangeArrowheads="1"/>
          </p:cNvSpPr>
          <p:nvPr/>
        </p:nvSpPr>
        <p:spPr bwMode="auto">
          <a:xfrm>
            <a:off x="3429000" y="601980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ctr"/>
            <a:r>
              <a:rPr lang="en-GB" sz="1600" dirty="0">
                <a:solidFill>
                  <a:schemeClr val="tx1">
                    <a:lumMod val="95000"/>
                  </a:schemeClr>
                </a:solidFill>
              </a:rPr>
              <a:t>JTAG</a:t>
            </a:r>
          </a:p>
        </p:txBody>
      </p:sp>
      <p:sp>
        <p:nvSpPr>
          <p:cNvPr id="5146" name="Rectangle 26"/>
          <p:cNvSpPr>
            <a:spLocks noChangeArrowheads="1"/>
          </p:cNvSpPr>
          <p:nvPr/>
        </p:nvSpPr>
        <p:spPr bwMode="auto">
          <a:xfrm>
            <a:off x="252413" y="2971800"/>
            <a:ext cx="80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Codec</a:t>
            </a:r>
          </a:p>
        </p:txBody>
      </p:sp>
      <p:sp>
        <p:nvSpPr>
          <p:cNvPr id="5147" name="Rectangle 27"/>
          <p:cNvSpPr>
            <a:spLocks noChangeArrowheads="1"/>
          </p:cNvSpPr>
          <p:nvPr/>
        </p:nvSpPr>
        <p:spPr bwMode="auto">
          <a:xfrm>
            <a:off x="6043613" y="6019800"/>
            <a:ext cx="636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GB" sz="1600" dirty="0">
                <a:solidFill>
                  <a:schemeClr val="tx1">
                    <a:lumMod val="95000"/>
                  </a:schemeClr>
                </a:solidFill>
              </a:rPr>
              <a:t>RAM</a:t>
            </a:r>
          </a:p>
        </p:txBody>
      </p:sp>
      <p:sp>
        <p:nvSpPr>
          <p:cNvPr id="5148" name="Line 28"/>
          <p:cNvSpPr>
            <a:spLocks noChangeShapeType="1"/>
          </p:cNvSpPr>
          <p:nvPr/>
        </p:nvSpPr>
        <p:spPr bwMode="auto">
          <a:xfrm flipH="1" flipV="1">
            <a:off x="5410200" y="3124200"/>
            <a:ext cx="914400" cy="2895600"/>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nchor="ctr">
            <a:spAutoFit/>
          </a:bodyPr>
          <a:lstStyle/>
          <a:p>
            <a:endParaRPr lang="en-US" dirty="0"/>
          </a:p>
        </p:txBody>
      </p:sp>
    </p:spTree>
    <p:extLst>
      <p:ext uri="{BB962C8B-B14F-4D97-AF65-F5344CB8AC3E}">
        <p14:creationId xmlns:p14="http://schemas.microsoft.com/office/powerpoint/2010/main" val="189203502"/>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34"/>
                                        </p:tgtEl>
                                        <p:attrNameLst>
                                          <p:attrName>style.visibility</p:attrName>
                                        </p:attrNameLst>
                                      </p:cBhvr>
                                      <p:to>
                                        <p:strVal val="visible"/>
                                      </p:to>
                                    </p:set>
                                    <p:animEffect transition="in" filter="fade">
                                      <p:cBhvr>
                                        <p:cTn id="7" dur="500"/>
                                        <p:tgtEl>
                                          <p:spTgt spid="51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30"/>
                                        </p:tgtEl>
                                        <p:attrNameLst>
                                          <p:attrName>style.visibility</p:attrName>
                                        </p:attrNameLst>
                                      </p:cBhvr>
                                      <p:to>
                                        <p:strVal val="visible"/>
                                      </p:to>
                                    </p:set>
                                    <p:animEffect transition="in" filter="fade">
                                      <p:cBhvr>
                                        <p:cTn id="10" dur="500"/>
                                        <p:tgtEl>
                                          <p:spTgt spid="513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148"/>
                                        </p:tgtEl>
                                        <p:attrNameLst>
                                          <p:attrName>style.visibility</p:attrName>
                                        </p:attrNameLst>
                                      </p:cBhvr>
                                      <p:to>
                                        <p:strVal val="visible"/>
                                      </p:to>
                                    </p:set>
                                    <p:animEffect transition="in" filter="fade">
                                      <p:cBhvr>
                                        <p:cTn id="14" dur="500"/>
                                        <p:tgtEl>
                                          <p:spTgt spid="514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147"/>
                                        </p:tgtEl>
                                        <p:attrNameLst>
                                          <p:attrName>style.visibility</p:attrName>
                                        </p:attrNameLst>
                                      </p:cBhvr>
                                      <p:to>
                                        <p:strVal val="visible"/>
                                      </p:to>
                                    </p:set>
                                    <p:animEffect transition="in" filter="fade">
                                      <p:cBhvr>
                                        <p:cTn id="17" dur="500"/>
                                        <p:tgtEl>
                                          <p:spTgt spid="514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128"/>
                                        </p:tgtEl>
                                        <p:attrNameLst>
                                          <p:attrName>style.visibility</p:attrName>
                                        </p:attrNameLst>
                                      </p:cBhvr>
                                      <p:to>
                                        <p:strVal val="visible"/>
                                      </p:to>
                                    </p:set>
                                    <p:animEffect transition="in" filter="fade">
                                      <p:cBhvr>
                                        <p:cTn id="21" dur="500"/>
                                        <p:tgtEl>
                                          <p:spTgt spid="51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35"/>
                                        </p:tgtEl>
                                        <p:attrNameLst>
                                          <p:attrName>style.visibility</p:attrName>
                                        </p:attrNameLst>
                                      </p:cBhvr>
                                      <p:to>
                                        <p:strVal val="visible"/>
                                      </p:to>
                                    </p:set>
                                    <p:animEffect transition="in" filter="fade">
                                      <p:cBhvr>
                                        <p:cTn id="24" dur="500"/>
                                        <p:tgtEl>
                                          <p:spTgt spid="51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37"/>
                                        </p:tgtEl>
                                        <p:attrNameLst>
                                          <p:attrName>style.visibility</p:attrName>
                                        </p:attrNameLst>
                                      </p:cBhvr>
                                      <p:to>
                                        <p:strVal val="visible"/>
                                      </p:to>
                                    </p:set>
                                    <p:animEffect transition="in" filter="fade">
                                      <p:cBhvr>
                                        <p:cTn id="29" dur="500"/>
                                        <p:tgtEl>
                                          <p:spTgt spid="51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38"/>
                                        </p:tgtEl>
                                        <p:attrNameLst>
                                          <p:attrName>style.visibility</p:attrName>
                                        </p:attrNameLst>
                                      </p:cBhvr>
                                      <p:to>
                                        <p:strVal val="visible"/>
                                      </p:to>
                                    </p:set>
                                    <p:animEffect transition="in" filter="fade">
                                      <p:cBhvr>
                                        <p:cTn id="32" dur="500"/>
                                        <p:tgtEl>
                                          <p:spTgt spid="51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39"/>
                                        </p:tgtEl>
                                        <p:attrNameLst>
                                          <p:attrName>style.visibility</p:attrName>
                                        </p:attrNameLst>
                                      </p:cBhvr>
                                      <p:to>
                                        <p:strVal val="visible"/>
                                      </p:to>
                                    </p:set>
                                    <p:animEffect transition="in" filter="fade">
                                      <p:cBhvr>
                                        <p:cTn id="35" dur="500"/>
                                        <p:tgtEl>
                                          <p:spTgt spid="51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36"/>
                                        </p:tgtEl>
                                        <p:attrNameLst>
                                          <p:attrName>style.visibility</p:attrName>
                                        </p:attrNameLst>
                                      </p:cBhvr>
                                      <p:to>
                                        <p:strVal val="visible"/>
                                      </p:to>
                                    </p:set>
                                    <p:animEffect transition="in" filter="fade">
                                      <p:cBhvr>
                                        <p:cTn id="38" dur="500"/>
                                        <p:tgtEl>
                                          <p:spTgt spid="51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41"/>
                                        </p:tgtEl>
                                        <p:attrNameLst>
                                          <p:attrName>style.visibility</p:attrName>
                                        </p:attrNameLst>
                                      </p:cBhvr>
                                      <p:to>
                                        <p:strVal val="visible"/>
                                      </p:to>
                                    </p:set>
                                    <p:animEffect transition="in" filter="fade">
                                      <p:cBhvr>
                                        <p:cTn id="41" dur="500"/>
                                        <p:tgtEl>
                                          <p:spTgt spid="51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27"/>
                                        </p:tgtEl>
                                        <p:attrNameLst>
                                          <p:attrName>style.visibility</p:attrName>
                                        </p:attrNameLst>
                                      </p:cBhvr>
                                      <p:to>
                                        <p:strVal val="visible"/>
                                      </p:to>
                                    </p:set>
                                    <p:animEffect transition="in" filter="fade">
                                      <p:cBhvr>
                                        <p:cTn id="44" dur="500"/>
                                        <p:tgtEl>
                                          <p:spTgt spid="51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42"/>
                                        </p:tgtEl>
                                        <p:attrNameLst>
                                          <p:attrName>style.visibility</p:attrName>
                                        </p:attrNameLst>
                                      </p:cBhvr>
                                      <p:to>
                                        <p:strVal val="visible"/>
                                      </p:to>
                                    </p:set>
                                    <p:animEffect transition="in" filter="fade">
                                      <p:cBhvr>
                                        <p:cTn id="47" dur="500"/>
                                        <p:tgtEl>
                                          <p:spTgt spid="51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40"/>
                                        </p:tgtEl>
                                        <p:attrNameLst>
                                          <p:attrName>style.visibility</p:attrName>
                                        </p:attrNameLst>
                                      </p:cBhvr>
                                      <p:to>
                                        <p:strVal val="visible"/>
                                      </p:to>
                                    </p:set>
                                    <p:animEffect transition="in" filter="fade">
                                      <p:cBhvr>
                                        <p:cTn id="50" dur="500"/>
                                        <p:tgtEl>
                                          <p:spTgt spid="51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43"/>
                                        </p:tgtEl>
                                        <p:attrNameLst>
                                          <p:attrName>style.visibility</p:attrName>
                                        </p:attrNameLst>
                                      </p:cBhvr>
                                      <p:to>
                                        <p:strVal val="visible"/>
                                      </p:to>
                                    </p:set>
                                    <p:animEffect transition="in" filter="fade">
                                      <p:cBhvr>
                                        <p:cTn id="53" dur="500"/>
                                        <p:tgtEl>
                                          <p:spTgt spid="51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24"/>
                                        </p:tgtEl>
                                        <p:attrNameLst>
                                          <p:attrName>style.visibility</p:attrName>
                                        </p:attrNameLst>
                                      </p:cBhvr>
                                      <p:to>
                                        <p:strVal val="visible"/>
                                      </p:to>
                                    </p:set>
                                    <p:animEffect transition="in" filter="fade">
                                      <p:cBhvr>
                                        <p:cTn id="56" dur="500"/>
                                        <p:tgtEl>
                                          <p:spTgt spid="5124"/>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133"/>
                                        </p:tgtEl>
                                        <p:attrNameLst>
                                          <p:attrName>style.visibility</p:attrName>
                                        </p:attrNameLst>
                                      </p:cBhvr>
                                      <p:to>
                                        <p:strVal val="visible"/>
                                      </p:to>
                                    </p:set>
                                    <p:animEffect transition="in" filter="fade">
                                      <p:cBhvr>
                                        <p:cTn id="60" dur="500"/>
                                        <p:tgtEl>
                                          <p:spTgt spid="51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32"/>
                                        </p:tgtEl>
                                        <p:attrNameLst>
                                          <p:attrName>style.visibility</p:attrName>
                                        </p:attrNameLst>
                                      </p:cBhvr>
                                      <p:to>
                                        <p:strVal val="visible"/>
                                      </p:to>
                                    </p:set>
                                    <p:animEffect transition="in" filter="fade">
                                      <p:cBhvr>
                                        <p:cTn id="63" dur="500"/>
                                        <p:tgtEl>
                                          <p:spTgt spid="5132"/>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5144"/>
                                        </p:tgtEl>
                                        <p:attrNameLst>
                                          <p:attrName>style.visibility</p:attrName>
                                        </p:attrNameLst>
                                      </p:cBhvr>
                                      <p:to>
                                        <p:strVal val="visible"/>
                                      </p:to>
                                    </p:set>
                                    <p:animEffect transition="in" filter="fade">
                                      <p:cBhvr>
                                        <p:cTn id="67" dur="500"/>
                                        <p:tgtEl>
                                          <p:spTgt spid="51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126"/>
                                        </p:tgtEl>
                                        <p:attrNameLst>
                                          <p:attrName>style.visibility</p:attrName>
                                        </p:attrNameLst>
                                      </p:cBhvr>
                                      <p:to>
                                        <p:strVal val="visible"/>
                                      </p:to>
                                    </p:set>
                                    <p:animEffect transition="in" filter="fade">
                                      <p:cBhvr>
                                        <p:cTn id="70" dur="500"/>
                                        <p:tgtEl>
                                          <p:spTgt spid="5126"/>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5125"/>
                                        </p:tgtEl>
                                        <p:attrNameLst>
                                          <p:attrName>style.visibility</p:attrName>
                                        </p:attrNameLst>
                                      </p:cBhvr>
                                      <p:to>
                                        <p:strVal val="visible"/>
                                      </p:to>
                                    </p:set>
                                    <p:animEffect transition="in" filter="fade">
                                      <p:cBhvr>
                                        <p:cTn id="74" dur="500"/>
                                        <p:tgtEl>
                                          <p:spTgt spid="512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46"/>
                                        </p:tgtEl>
                                        <p:attrNameLst>
                                          <p:attrName>style.visibility</p:attrName>
                                        </p:attrNameLst>
                                      </p:cBhvr>
                                      <p:to>
                                        <p:strVal val="visible"/>
                                      </p:to>
                                    </p:set>
                                    <p:animEffect transition="in" filter="fade">
                                      <p:cBhvr>
                                        <p:cTn id="77" dur="500"/>
                                        <p:tgtEl>
                                          <p:spTgt spid="5146"/>
                                        </p:tgtEl>
                                      </p:cBhvr>
                                    </p:animEffect>
                                  </p:childTnLst>
                                </p:cTn>
                              </p:par>
                            </p:childTnLst>
                          </p:cTn>
                        </p:par>
                        <p:par>
                          <p:cTn id="78" fill="hold">
                            <p:stCondLst>
                              <p:cond delay="2000"/>
                            </p:stCondLst>
                            <p:childTnLst>
                              <p:par>
                                <p:cTn id="79" presetID="10" presetClass="entr" presetSubtype="0" fill="hold" grpId="0" nodeType="afterEffect">
                                  <p:stCondLst>
                                    <p:cond delay="0"/>
                                  </p:stCondLst>
                                  <p:childTnLst>
                                    <p:set>
                                      <p:cBhvr>
                                        <p:cTn id="80" dur="1" fill="hold">
                                          <p:stCondLst>
                                            <p:cond delay="0"/>
                                          </p:stCondLst>
                                        </p:cTn>
                                        <p:tgtEl>
                                          <p:spTgt spid="5129"/>
                                        </p:tgtEl>
                                        <p:attrNameLst>
                                          <p:attrName>style.visibility</p:attrName>
                                        </p:attrNameLst>
                                      </p:cBhvr>
                                      <p:to>
                                        <p:strVal val="visible"/>
                                      </p:to>
                                    </p:set>
                                    <p:animEffect transition="in" filter="fade">
                                      <p:cBhvr>
                                        <p:cTn id="81" dur="500"/>
                                        <p:tgtEl>
                                          <p:spTgt spid="51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145"/>
                                        </p:tgtEl>
                                        <p:attrNameLst>
                                          <p:attrName>style.visibility</p:attrName>
                                        </p:attrNameLst>
                                      </p:cBhvr>
                                      <p:to>
                                        <p:strVal val="visible"/>
                                      </p:to>
                                    </p:set>
                                    <p:animEffect transition="in" filter="fade">
                                      <p:cBhvr>
                                        <p:cTn id="84" dur="50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nimBg="1"/>
      <p:bldP spid="5125" grpId="0" animBg="1"/>
      <p:bldP spid="5126" grpId="0" animBg="1"/>
      <p:bldP spid="5127" grpId="0" animBg="1"/>
      <p:bldP spid="5128" grpId="0" animBg="1"/>
      <p:bldP spid="5129" grpId="0" animBg="1"/>
      <p:bldP spid="5130" grpId="0" animBg="1"/>
      <p:bldP spid="5132" grpId="0"/>
      <p:bldP spid="5133" grpId="0" animBg="1"/>
      <p:bldP spid="5134" grpId="0"/>
      <p:bldP spid="5135" grpId="0"/>
      <p:bldP spid="5136" grpId="0"/>
      <p:bldP spid="5137" grpId="0"/>
      <p:bldP spid="5138" grpId="0" animBg="1"/>
      <p:bldP spid="5139" grpId="0" animBg="1"/>
      <p:bldP spid="5140" grpId="0" animBg="1"/>
      <p:bldP spid="5141" grpId="0"/>
      <p:bldP spid="5142" grpId="0"/>
      <p:bldP spid="5143" grpId="0"/>
      <p:bldP spid="5144" grpId="0"/>
      <p:bldP spid="5145" grpId="0"/>
      <p:bldP spid="5146" grpId="0"/>
      <p:bldP spid="5147" grpId="0"/>
      <p:bldP spid="514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467600" cy="1143000"/>
          </a:xfrm>
        </p:spPr>
        <p:txBody>
          <a:bodyPr>
            <a:normAutofit/>
          </a:bodyPr>
          <a:lstStyle/>
          <a:p>
            <a:pPr algn="ctr"/>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Code composer studio</a:t>
            </a:r>
          </a:p>
        </p:txBody>
      </p:sp>
      <p:sp>
        <p:nvSpPr>
          <p:cNvPr id="3" name="Content Placeholder 2"/>
          <p:cNvSpPr>
            <a:spLocks noGrp="1"/>
          </p:cNvSpPr>
          <p:nvPr>
            <p:ph idx="1"/>
          </p:nvPr>
        </p:nvSpPr>
        <p:spPr/>
        <p:txBody>
          <a:bodyPr>
            <a:normAutofit/>
          </a:bodyPr>
          <a:lstStyle/>
          <a:p>
            <a:r>
              <a:rPr lang="en-US" dirty="0"/>
              <a:t>Code Composer Studio is an integrated development environment for developing </a:t>
            </a:r>
            <a:r>
              <a:rPr lang="en-US" dirty="0" smtClean="0"/>
              <a:t>Program  for </a:t>
            </a:r>
            <a:r>
              <a:rPr lang="en-US" dirty="0"/>
              <a:t>the TMS320 DSP processor </a:t>
            </a:r>
            <a:r>
              <a:rPr lang="en-US" dirty="0" smtClean="0"/>
              <a:t>family.</a:t>
            </a:r>
          </a:p>
          <a:p>
            <a:r>
              <a:rPr lang="en-US" dirty="0"/>
              <a:t>Code Composer Studio includes a real time operating system called DSP/BIOS</a:t>
            </a:r>
            <a:r>
              <a:rPr lang="en-US" dirty="0" smtClean="0"/>
              <a:t>.</a:t>
            </a:r>
          </a:p>
          <a:p>
            <a:r>
              <a:rPr lang="en-US" dirty="0" smtClean="0"/>
              <a:t> </a:t>
            </a:r>
            <a:r>
              <a:rPr lang="en-US" dirty="0"/>
              <a:t>It includes accurate instruction set simulators, and supports JTAG based debugging.</a:t>
            </a:r>
          </a:p>
        </p:txBody>
      </p:sp>
    </p:spTree>
    <p:extLst>
      <p:ext uri="{BB962C8B-B14F-4D97-AF65-F5344CB8AC3E}">
        <p14:creationId xmlns:p14="http://schemas.microsoft.com/office/powerpoint/2010/main" val="2340375655"/>
      </p:ext>
    </p:extLst>
  </p:cSld>
  <p:clrMapOvr>
    <a:masterClrMapping/>
  </p:clrMapOvr>
  <p:transition spd="slow">
    <p:strips/>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868046" y="1143000"/>
            <a:ext cx="7407903" cy="4572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14302" y="304799"/>
            <a:ext cx="9372601" cy="646331"/>
          </a:xfrm>
          <a:prstGeom prst="rect">
            <a:avLst/>
          </a:prstGeom>
          <a:noFill/>
        </p:spPr>
        <p:txBody>
          <a:bodyPr wrap="square" rtlCol="0">
            <a:spAutoFit/>
          </a:bodyPr>
          <a:lstStyle/>
          <a:p>
            <a:pPr algn="ct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CODE COMPOSER STUDIO RESULT</a:t>
            </a:r>
            <a:endPar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endParaRPr>
          </a:p>
        </p:txBody>
      </p:sp>
    </p:spTree>
    <p:extLst>
      <p:ext uri="{BB962C8B-B14F-4D97-AF65-F5344CB8AC3E}">
        <p14:creationId xmlns:p14="http://schemas.microsoft.com/office/powerpoint/2010/main" val="3482466579"/>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1143000"/>
          </a:xfrm>
        </p:spPr>
        <p:txBody>
          <a:bodyPr>
            <a:normAutofit/>
          </a:bodyPr>
          <a:lstStyle/>
          <a:p>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Using Image on Program</a:t>
            </a:r>
          </a:p>
        </p:txBody>
      </p:sp>
      <p:sp>
        <p:nvSpPr>
          <p:cNvPr id="3" name="Content Placeholder 2"/>
          <p:cNvSpPr>
            <a:spLocks noGrp="1"/>
          </p:cNvSpPr>
          <p:nvPr>
            <p:ph idx="1"/>
          </p:nvPr>
        </p:nvSpPr>
        <p:spPr>
          <a:xfrm>
            <a:off x="228600" y="1600200"/>
            <a:ext cx="8305800" cy="4525963"/>
          </a:xfrm>
        </p:spPr>
        <p:txBody>
          <a:bodyPr>
            <a:normAutofit/>
          </a:bodyPr>
          <a:lstStyle/>
          <a:p>
            <a:r>
              <a:rPr lang="en-US" dirty="0"/>
              <a:t>1.using pragma directive</a:t>
            </a:r>
          </a:p>
          <a:p>
            <a:pPr marL="36576" indent="0">
              <a:buNone/>
            </a:pPr>
            <a:r>
              <a:rPr lang="en-US" dirty="0"/>
              <a:t>	#pragma DATA_SECTION(img,"SDRAM");</a:t>
            </a:r>
          </a:p>
          <a:p>
            <a:pPr marL="36576" indent="0">
              <a:buNone/>
            </a:pPr>
            <a:r>
              <a:rPr lang="en-US" dirty="0"/>
              <a:t>	unsigned char img[NPIX];</a:t>
            </a:r>
          </a:p>
          <a:p>
            <a:endParaRPr lang="en-US" dirty="0"/>
          </a:p>
          <a:p>
            <a:r>
              <a:rPr lang="en-US" dirty="0"/>
              <a:t>2.using far modifier</a:t>
            </a:r>
          </a:p>
          <a:p>
            <a:pPr marL="36576" indent="0">
              <a:buNone/>
            </a:pPr>
            <a:r>
              <a:rPr lang="en-US" dirty="0"/>
              <a:t>	unsigned far char img[NPIX];</a:t>
            </a:r>
          </a:p>
          <a:p>
            <a:pPr marL="36576" indent="0">
              <a:buNone/>
            </a:pPr>
            <a:r>
              <a:rPr lang="en-US" dirty="0"/>
              <a:t>	and making .far section in SDRAM</a:t>
            </a:r>
            <a:br>
              <a:rPr lang="en-US" dirty="0"/>
            </a:br>
            <a:r>
              <a:rPr lang="en-US" dirty="0"/>
              <a:t>	in cmd linker.</a:t>
            </a:r>
          </a:p>
          <a:p>
            <a:pPr marL="36576" indent="0">
              <a:buNone/>
            </a:pPr>
            <a:endParaRPr lang="en-US" dirty="0" smtClean="0"/>
          </a:p>
        </p:txBody>
      </p:sp>
    </p:spTree>
    <p:extLst>
      <p:ext uri="{BB962C8B-B14F-4D97-AF65-F5344CB8AC3E}">
        <p14:creationId xmlns:p14="http://schemas.microsoft.com/office/powerpoint/2010/main" val="1183426593"/>
      </p:ext>
    </p:extLst>
  </p:cSld>
  <p:clrMapOvr>
    <a:masterClrMapping/>
  </p:clrMapOvr>
  <p:transition spd="slow">
    <p:strips/>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Constraints of TMS320C6x</a:t>
            </a:r>
            <a:endPar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3" name="Content Placeholder 2"/>
          <p:cNvSpPr>
            <a:spLocks noGrp="1"/>
          </p:cNvSpPr>
          <p:nvPr>
            <p:ph idx="1"/>
          </p:nvPr>
        </p:nvSpPr>
        <p:spPr/>
        <p:txBody>
          <a:bodyPr/>
          <a:lstStyle/>
          <a:p>
            <a:r>
              <a:rPr lang="en-US" dirty="0" smtClean="0"/>
              <a:t>Lack of proper Documentation </a:t>
            </a:r>
          </a:p>
          <a:p>
            <a:r>
              <a:rPr lang="en-US" dirty="0" smtClean="0"/>
              <a:t>Real-time transferring of image is a cumbersome task.</a:t>
            </a:r>
          </a:p>
          <a:p>
            <a:r>
              <a:rPr lang="en-US" dirty="0" smtClean="0"/>
              <a:t>Image </a:t>
            </a:r>
            <a:r>
              <a:rPr lang="en-US" dirty="0"/>
              <a:t>P</a:t>
            </a:r>
            <a:r>
              <a:rPr lang="en-US" dirty="0" smtClean="0"/>
              <a:t>rocessing Algorithms are at first developed using Matlab for easy debugging &amp; then rewritten using C.This is more time consuming.</a:t>
            </a:r>
          </a:p>
        </p:txBody>
      </p:sp>
    </p:spTree>
    <p:extLst>
      <p:ext uri="{BB962C8B-B14F-4D97-AF65-F5344CB8AC3E}">
        <p14:creationId xmlns:p14="http://schemas.microsoft.com/office/powerpoint/2010/main" val="2861182950"/>
      </p:ext>
    </p:extLst>
  </p:cSld>
  <p:clrMapOvr>
    <a:masterClrMapping/>
  </p:clrMapOvr>
  <p:transition spd="slow">
    <p:strips/>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0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FUTURE WORK</a:t>
            </a:r>
            <a:r>
              <a:rPr lang="en-US" dirty="0" smtClean="0"/>
              <a:t/>
            </a:r>
            <a:br>
              <a:rPr lang="en-US" dirty="0" smtClean="0"/>
            </a:br>
            <a:endParaRPr lang="en-US" dirty="0"/>
          </a:p>
        </p:txBody>
      </p:sp>
      <p:sp>
        <p:nvSpPr>
          <p:cNvPr id="3" name="Content Placeholder 2"/>
          <p:cNvSpPr>
            <a:spLocks noGrp="1"/>
          </p:cNvSpPr>
          <p:nvPr>
            <p:ph idx="1"/>
          </p:nvPr>
        </p:nvSpPr>
        <p:spPr>
          <a:xfrm>
            <a:off x="228600" y="914400"/>
            <a:ext cx="8763000" cy="5135563"/>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36576" indent="0">
              <a:buNone/>
            </a:pPr>
            <a:endParaRPr lang="en-US" dirty="0"/>
          </a:p>
          <a:p>
            <a:pPr>
              <a:buNone/>
            </a:pPr>
            <a:endParaRPr lang="en-US" sz="1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a:buNone/>
            </a:pPr>
            <a:endParaRPr lang="en-US" sz="1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graphicFrame>
        <p:nvGraphicFramePr>
          <p:cNvPr id="4" name="Diagram 3"/>
          <p:cNvGraphicFramePr/>
          <p:nvPr>
            <p:extLst>
              <p:ext uri="{D42A27DB-BD31-4B8C-83A1-F6EECF244321}">
                <p14:modId xmlns:p14="http://schemas.microsoft.com/office/powerpoint/2010/main" val="3071274792"/>
              </p:ext>
            </p:extLst>
          </p:nvPr>
        </p:nvGraphicFramePr>
        <p:xfrm>
          <a:off x="32084" y="990600"/>
          <a:ext cx="8883316"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2167279"/>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graphicEl>
                                              <a:dgm id="{BC12D2FA-9C8A-46C8-BE84-8783F69A0EA1}"/>
                                            </p:graphicEl>
                                          </p:spTgt>
                                        </p:tgtEl>
                                        <p:attrNameLst>
                                          <p:attrName>style.visibility</p:attrName>
                                        </p:attrNameLst>
                                      </p:cBhvr>
                                      <p:to>
                                        <p:strVal val="visible"/>
                                      </p:to>
                                    </p:set>
                                    <p:animEffect transition="in" filter="wipe(left)">
                                      <p:cBhvr>
                                        <p:cTn id="7" dur="500"/>
                                        <p:tgtEl>
                                          <p:spTgt spid="4">
                                            <p:graphicEl>
                                              <a:dgm id="{BC12D2FA-9C8A-46C8-BE84-8783F69A0EA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C62765CA-E6D9-4B1B-866C-C08CF4673492}"/>
                                            </p:graphicEl>
                                          </p:spTgt>
                                        </p:tgtEl>
                                        <p:attrNameLst>
                                          <p:attrName>style.visibility</p:attrName>
                                        </p:attrNameLst>
                                      </p:cBhvr>
                                      <p:to>
                                        <p:strVal val="visible"/>
                                      </p:to>
                                    </p:set>
                                    <p:animEffect transition="in" filter="wipe(left)">
                                      <p:cBhvr>
                                        <p:cTn id="12" dur="500"/>
                                        <p:tgtEl>
                                          <p:spTgt spid="4">
                                            <p:graphicEl>
                                              <a:dgm id="{C62765CA-E6D9-4B1B-866C-C08CF4673492}"/>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graphicEl>
                                              <a:dgm id="{801935E0-D2C1-4CB0-8C16-FE2630DAF37D}"/>
                                            </p:graphicEl>
                                          </p:spTgt>
                                        </p:tgtEl>
                                        <p:attrNameLst>
                                          <p:attrName>style.visibility</p:attrName>
                                        </p:attrNameLst>
                                      </p:cBhvr>
                                      <p:to>
                                        <p:strVal val="visible"/>
                                      </p:to>
                                    </p:set>
                                    <p:animEffect transition="in" filter="wipe(left)">
                                      <p:cBhvr>
                                        <p:cTn id="15" dur="500"/>
                                        <p:tgtEl>
                                          <p:spTgt spid="4">
                                            <p:graphicEl>
                                              <a:dgm id="{801935E0-D2C1-4CB0-8C16-FE2630DAF37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graphicEl>
                                              <a:dgm id="{4B5B5BF9-4783-4169-82C5-C7B3ED60D1BD}"/>
                                            </p:graphicEl>
                                          </p:spTgt>
                                        </p:tgtEl>
                                        <p:attrNameLst>
                                          <p:attrName>style.visibility</p:attrName>
                                        </p:attrNameLst>
                                      </p:cBhvr>
                                      <p:to>
                                        <p:strVal val="visible"/>
                                      </p:to>
                                    </p:set>
                                    <p:animEffect transition="in" filter="wipe(left)">
                                      <p:cBhvr>
                                        <p:cTn id="20" dur="500"/>
                                        <p:tgtEl>
                                          <p:spTgt spid="4">
                                            <p:graphicEl>
                                              <a:dgm id="{4B5B5BF9-4783-4169-82C5-C7B3ED60D1BD}"/>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
                                            <p:graphicEl>
                                              <a:dgm id="{178AB338-E698-4B8A-9305-CF8BE0D0D641}"/>
                                            </p:graphicEl>
                                          </p:spTgt>
                                        </p:tgtEl>
                                        <p:attrNameLst>
                                          <p:attrName>style.visibility</p:attrName>
                                        </p:attrNameLst>
                                      </p:cBhvr>
                                      <p:to>
                                        <p:strVal val="visible"/>
                                      </p:to>
                                    </p:set>
                                    <p:animEffect transition="in" filter="wipe(left)">
                                      <p:cBhvr>
                                        <p:cTn id="23" dur="500"/>
                                        <p:tgtEl>
                                          <p:spTgt spid="4">
                                            <p:graphicEl>
                                              <a:dgm id="{178AB338-E698-4B8A-9305-CF8BE0D0D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B49C0BE2-E855-4480-BDE4-DE85F19FEC58}"/>
                                            </p:graphicEl>
                                          </p:spTgt>
                                        </p:tgtEl>
                                        <p:attrNameLst>
                                          <p:attrName>style.visibility</p:attrName>
                                        </p:attrNameLst>
                                      </p:cBhvr>
                                      <p:to>
                                        <p:strVal val="visible"/>
                                      </p:to>
                                    </p:set>
                                    <p:animEffect transition="in" filter="wipe(left)">
                                      <p:cBhvr>
                                        <p:cTn id="28" dur="500"/>
                                        <p:tgtEl>
                                          <p:spTgt spid="4">
                                            <p:graphicEl>
                                              <a:dgm id="{B49C0BE2-E855-4480-BDE4-DE85F19FEC5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77EA26F4-5F0C-4791-98DD-CAE3DE1443F1}"/>
                                            </p:graphicEl>
                                          </p:spTgt>
                                        </p:tgtEl>
                                        <p:attrNameLst>
                                          <p:attrName>style.visibility</p:attrName>
                                        </p:attrNameLst>
                                      </p:cBhvr>
                                      <p:to>
                                        <p:strVal val="visible"/>
                                      </p:to>
                                    </p:set>
                                    <p:animEffect transition="in" filter="wipe(left)">
                                      <p:cBhvr>
                                        <p:cTn id="31" dur="500"/>
                                        <p:tgtEl>
                                          <p:spTgt spid="4">
                                            <p:graphicEl>
                                              <a:dgm id="{77EA26F4-5F0C-4791-98DD-CAE3DE1443F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BASIC EYE ANATOMY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25" y="838200"/>
            <a:ext cx="5200149"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0502831"/>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pPr algn="ct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RESULT</a:t>
            </a:r>
            <a:endPar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8" name="TextBox 7"/>
          <p:cNvSpPr txBox="1"/>
          <p:nvPr/>
        </p:nvSpPr>
        <p:spPr>
          <a:xfrm>
            <a:off x="152400" y="1143000"/>
            <a:ext cx="8839200" cy="5447645"/>
          </a:xfrm>
          <a:prstGeom prst="rect">
            <a:avLst/>
          </a:prstGeom>
          <a:noFill/>
        </p:spPr>
        <p:txBody>
          <a:bodyPr wrap="square" rtlCol="0">
            <a:spAutoFit/>
          </a:bodyPr>
          <a:lstStyle/>
          <a:p>
            <a:pPr algn="just"/>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sz="3000" dirty="0" smtClean="0"/>
              <a:t> We took 40 Fundus images. Among </a:t>
            </a:r>
            <a:r>
              <a:rPr lang="en-US" sz="3000" dirty="0"/>
              <a:t>which some </a:t>
            </a:r>
            <a:endParaRPr lang="en-US" sz="3000" dirty="0" smtClean="0"/>
          </a:p>
          <a:p>
            <a:pPr algn="just"/>
            <a:r>
              <a:rPr lang="en-US" sz="3000" dirty="0"/>
              <a:t> </a:t>
            </a:r>
            <a:r>
              <a:rPr lang="en-US" sz="3000" dirty="0" smtClean="0"/>
              <a:t>  eyes are </a:t>
            </a:r>
            <a:r>
              <a:rPr lang="en-US" sz="3000" dirty="0"/>
              <a:t>affected from different types of DR and </a:t>
            </a:r>
            <a:endParaRPr lang="en-US" sz="3000" dirty="0" smtClean="0"/>
          </a:p>
          <a:p>
            <a:pPr algn="just"/>
            <a:r>
              <a:rPr lang="en-US" sz="3000" dirty="0"/>
              <a:t> </a:t>
            </a:r>
            <a:r>
              <a:rPr lang="en-US" sz="3000" dirty="0" smtClean="0"/>
              <a:t>  some </a:t>
            </a:r>
            <a:r>
              <a:rPr lang="en-US" sz="3000" dirty="0"/>
              <a:t>are </a:t>
            </a:r>
            <a:r>
              <a:rPr lang="en-US" sz="3000" dirty="0" smtClean="0"/>
              <a:t>normal.</a:t>
            </a:r>
          </a:p>
          <a:p>
            <a:pPr algn="just"/>
            <a:endParaRPr lang="en-US" sz="3000" dirty="0" smtClean="0"/>
          </a:p>
          <a:p>
            <a:pPr algn="just"/>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sz="3000" dirty="0" smtClean="0"/>
              <a:t> </a:t>
            </a:r>
            <a:r>
              <a:rPr lang="en-US" sz="3000" dirty="0"/>
              <a:t>W</a:t>
            </a:r>
            <a:r>
              <a:rPr lang="en-US" sz="3000" dirty="0" smtClean="0"/>
              <a:t>e </a:t>
            </a:r>
            <a:r>
              <a:rPr lang="en-US" sz="3000" dirty="0"/>
              <a:t>take the images as </a:t>
            </a:r>
            <a:r>
              <a:rPr lang="en-US" sz="3000" dirty="0" smtClean="0"/>
              <a:t>input  &amp; get </a:t>
            </a:r>
            <a:r>
              <a:rPr lang="en-US" sz="3000" dirty="0"/>
              <a:t>the </a:t>
            </a:r>
            <a:r>
              <a:rPr lang="en-US" sz="3000" dirty="0" smtClean="0"/>
              <a:t>blood </a:t>
            </a:r>
          </a:p>
          <a:p>
            <a:pPr algn="just"/>
            <a:r>
              <a:rPr lang="en-US" sz="3000" dirty="0"/>
              <a:t> </a:t>
            </a:r>
            <a:r>
              <a:rPr lang="en-US" sz="3000" dirty="0" smtClean="0"/>
              <a:t>  vessel </a:t>
            </a:r>
            <a:r>
              <a:rPr lang="en-US" sz="3000" dirty="0"/>
              <a:t>area </a:t>
            </a:r>
            <a:r>
              <a:rPr lang="en-US" sz="3000" dirty="0" smtClean="0"/>
              <a:t>as output.</a:t>
            </a:r>
          </a:p>
          <a:p>
            <a:pPr algn="just"/>
            <a:endParaRPr lang="en-US" sz="3000" dirty="0" smtClean="0"/>
          </a:p>
          <a:p>
            <a:pPr algn="just"/>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sz="3000" dirty="0" smtClean="0"/>
              <a:t> By </a:t>
            </a:r>
            <a:r>
              <a:rPr lang="en-US" sz="3000" dirty="0"/>
              <a:t>knowing the types of DR of the images </a:t>
            </a:r>
            <a:endParaRPr lang="en-US" sz="3000" dirty="0" smtClean="0"/>
          </a:p>
          <a:p>
            <a:pPr algn="just"/>
            <a:r>
              <a:rPr lang="en-US" sz="3000" dirty="0"/>
              <a:t> </a:t>
            </a:r>
            <a:r>
              <a:rPr lang="en-US" sz="3000" dirty="0" smtClean="0"/>
              <a:t>  previously </a:t>
            </a:r>
            <a:r>
              <a:rPr lang="en-US" sz="3000" dirty="0"/>
              <a:t>we can easily understand the </a:t>
            </a:r>
            <a:endParaRPr lang="en-US" sz="3000" dirty="0" smtClean="0"/>
          </a:p>
          <a:p>
            <a:pPr algn="just"/>
            <a:r>
              <a:rPr lang="en-US" sz="3000" dirty="0"/>
              <a:t> </a:t>
            </a:r>
            <a:r>
              <a:rPr lang="en-US" sz="3000" dirty="0" smtClean="0"/>
              <a:t>  corresponding </a:t>
            </a:r>
            <a:r>
              <a:rPr lang="en-US" sz="3000" dirty="0"/>
              <a:t>Blood vessel area for that types of </a:t>
            </a:r>
          </a:p>
          <a:p>
            <a:pPr algn="just"/>
            <a:r>
              <a:rPr lang="en-US" sz="3000" dirty="0" smtClean="0"/>
              <a:t>   DR</a:t>
            </a:r>
            <a:r>
              <a:rPr lang="en-US" dirty="0"/>
              <a:t>.</a:t>
            </a:r>
          </a:p>
        </p:txBody>
      </p:sp>
    </p:spTree>
    <p:extLst>
      <p:ext uri="{BB962C8B-B14F-4D97-AF65-F5344CB8AC3E}">
        <p14:creationId xmlns:p14="http://schemas.microsoft.com/office/powerpoint/2010/main" val="2057794941"/>
      </p:ext>
    </p:extLst>
  </p:cSld>
  <p:clrMapOvr>
    <a:masterClrMapping/>
  </p:clrMapOvr>
  <p:transition spd="slow">
    <p:strips/>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CONCLUSION</a:t>
            </a:r>
            <a:endParaRPr lang="en-US" dirty="0"/>
          </a:p>
        </p:txBody>
      </p:sp>
      <p:sp>
        <p:nvSpPr>
          <p:cNvPr id="3" name="Content Placeholder 2"/>
          <p:cNvSpPr>
            <a:spLocks noGrp="1"/>
          </p:cNvSpPr>
          <p:nvPr>
            <p:ph idx="1"/>
          </p:nvPr>
        </p:nvSpPr>
        <p:spPr>
          <a:xfrm>
            <a:off x="457200" y="1600200"/>
            <a:ext cx="8382000" cy="4876800"/>
          </a:xfrm>
        </p:spPr>
        <p:txBody>
          <a:bodyPr>
            <a:noAutofit/>
          </a:bodyPr>
          <a:lstStyle/>
          <a:p>
            <a:pPr marL="36576" indent="0" algn="just">
              <a:buNone/>
            </a:pP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sz="2400" dirty="0" smtClean="0"/>
              <a:t>	The </a:t>
            </a:r>
            <a:r>
              <a:rPr lang="en-US" sz="2400" dirty="0"/>
              <a:t>first phase of the work we have mainly highlighted the software based </a:t>
            </a:r>
            <a:r>
              <a:rPr lang="en-US" sz="2400" dirty="0" smtClean="0"/>
              <a:t>approach.</a:t>
            </a:r>
            <a:r>
              <a:rPr lang="en-US" sz="2400" dirty="0"/>
              <a:t> </a:t>
            </a:r>
            <a:endParaRPr lang="en-US" sz="2400" dirty="0" smtClean="0"/>
          </a:p>
          <a:p>
            <a:pPr marL="36576" indent="0" algn="just">
              <a:buNone/>
            </a:pPr>
            <a:r>
              <a:rPr lang="en-US" sz="24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smtClean="0"/>
              <a:t>	For large </a:t>
            </a:r>
            <a:r>
              <a:rPr lang="en-US" sz="2400" dirty="0"/>
              <a:t>scale diagnosis we need to develop a hardware based approach for the ease of detection. </a:t>
            </a:r>
            <a:endParaRPr lang="en-US" sz="2400" dirty="0" smtClean="0"/>
          </a:p>
          <a:p>
            <a:pPr marL="36576" indent="0" algn="just">
              <a:buNone/>
            </a:pPr>
            <a:r>
              <a:rPr lang="en-US" sz="24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smtClean="0"/>
              <a:t>	So </a:t>
            </a:r>
            <a:r>
              <a:rPr lang="en-US" sz="2400" dirty="0"/>
              <a:t>in the second phase </a:t>
            </a:r>
            <a:r>
              <a:rPr lang="en-US" sz="2400" dirty="0" smtClean="0"/>
              <a:t>we concentrated </a:t>
            </a:r>
            <a:r>
              <a:rPr lang="en-US" sz="2400" dirty="0"/>
              <a:t>in the hardware based system. W</a:t>
            </a:r>
            <a:r>
              <a:rPr lang="en-US" sz="2400" dirty="0" smtClean="0"/>
              <a:t>e </a:t>
            </a:r>
            <a:r>
              <a:rPr lang="en-US" sz="2400" dirty="0"/>
              <a:t>have done our project up to a stage which is successfully meeting hardware based system requirements</a:t>
            </a:r>
            <a:r>
              <a:rPr lang="en-US" sz="2400" dirty="0" smtClean="0"/>
              <a:t>.</a:t>
            </a:r>
          </a:p>
          <a:p>
            <a:pPr marL="36576" indent="0" algn="just">
              <a:buNone/>
            </a:pPr>
            <a:r>
              <a:rPr lang="en-US" sz="24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smtClean="0"/>
              <a:t>	The </a:t>
            </a:r>
            <a:r>
              <a:rPr lang="en-US" sz="2400" dirty="0"/>
              <a:t>achievements of this work include very good result in the diagnosis </a:t>
            </a:r>
            <a:r>
              <a:rPr lang="en-US" sz="2400" dirty="0" smtClean="0"/>
              <a:t>process.</a:t>
            </a:r>
            <a:r>
              <a:rPr lang="en-US" sz="2400" dirty="0"/>
              <a:t> The results itself reflects the effectiveness of the hardware based implementation technique.</a:t>
            </a:r>
          </a:p>
        </p:txBody>
      </p:sp>
    </p:spTree>
    <p:extLst>
      <p:ext uri="{BB962C8B-B14F-4D97-AF65-F5344CB8AC3E}">
        <p14:creationId xmlns:p14="http://schemas.microsoft.com/office/powerpoint/2010/main" val="2362336766"/>
      </p:ext>
    </p:extLst>
  </p:cSld>
  <p:clrMapOvr>
    <a:masterClrMapping/>
  </p:clrMapOvr>
  <p:transition spd="slow">
    <p:strips/>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REFERENCE</a:t>
            </a:r>
          </a:p>
        </p:txBody>
      </p:sp>
      <p:sp>
        <p:nvSpPr>
          <p:cNvPr id="3" name="Content Placeholder 2"/>
          <p:cNvSpPr>
            <a:spLocks noGrp="1"/>
          </p:cNvSpPr>
          <p:nvPr>
            <p:ph idx="1"/>
          </p:nvPr>
        </p:nvSpPr>
        <p:spPr>
          <a:xfrm>
            <a:off x="457200" y="1600200"/>
            <a:ext cx="8229600" cy="4525963"/>
          </a:xfrm>
        </p:spPr>
        <p:txBody>
          <a:bodyPr>
            <a:normAutofit/>
          </a:bodyPr>
          <a:lstStyle/>
          <a:p>
            <a:pPr>
              <a:buFont typeface="Arial" pitchFamily="34" charset="0"/>
              <a:buChar char="•"/>
            </a:pPr>
            <a:r>
              <a:rPr lang="en-US" sz="2400" dirty="0"/>
              <a:t>Iqbal,M.I. et al, “Automatic Diagnosis Of Diabetic</a:t>
            </a:r>
          </a:p>
          <a:p>
            <a:pPr marL="36576" indent="0">
              <a:buNone/>
            </a:pPr>
            <a:r>
              <a:rPr lang="en-US" sz="2400" dirty="0" smtClean="0"/>
              <a:t>    Retinopathy </a:t>
            </a:r>
            <a:r>
              <a:rPr lang="en-US" sz="2400" dirty="0"/>
              <a:t>Using Fundus Images”: By </a:t>
            </a:r>
            <a:r>
              <a:rPr lang="en-US" sz="2400" dirty="0" smtClean="0"/>
              <a:t>BlekingeInstitute   </a:t>
            </a:r>
          </a:p>
          <a:p>
            <a:pPr marL="36576" indent="0">
              <a:buNone/>
            </a:pPr>
            <a:r>
              <a:rPr lang="en-US" sz="2400"/>
              <a:t> </a:t>
            </a:r>
            <a:r>
              <a:rPr lang="en-US" sz="2400" smtClean="0"/>
              <a:t>   Of </a:t>
            </a:r>
            <a:r>
              <a:rPr lang="en-US" sz="2400" dirty="0" smtClean="0"/>
              <a:t>Technology </a:t>
            </a:r>
            <a:r>
              <a:rPr lang="en-US" sz="2400" dirty="0"/>
              <a:t>Referenced October 2006</a:t>
            </a:r>
            <a:r>
              <a:rPr lang="en-US" sz="2400" dirty="0" smtClean="0"/>
              <a:t>.</a:t>
            </a:r>
          </a:p>
          <a:p>
            <a:pPr>
              <a:buFont typeface="Arial" pitchFamily="34" charset="0"/>
              <a:buChar char="•"/>
            </a:pPr>
            <a:r>
              <a:rPr lang="en-US" sz="2400" dirty="0" smtClean="0"/>
              <a:t>Rulph </a:t>
            </a:r>
            <a:r>
              <a:rPr lang="en-US" sz="2400" dirty="0"/>
              <a:t>Chassaing, Donald Reay; Digital Signal Processing and Applications With The TMS320C6713 And TMS320C6416 DSK; Wiley Interscience.</a:t>
            </a:r>
          </a:p>
          <a:p>
            <a:pPr>
              <a:buFont typeface="Arial" pitchFamily="34" charset="0"/>
              <a:buChar char="•"/>
            </a:pPr>
            <a:r>
              <a:rPr lang="en-US" sz="2400" dirty="0" smtClean="0"/>
              <a:t>R.C.Gonzalez ,R.E.Woods; “Digital Image Processing” ;pearson</a:t>
            </a:r>
          </a:p>
          <a:p>
            <a:pPr>
              <a:buFont typeface="Arial" pitchFamily="34" charset="0"/>
              <a:buChar char="•"/>
            </a:pPr>
            <a:r>
              <a:rPr lang="en-US" sz="2400" dirty="0" smtClean="0"/>
              <a:t>My Eye World: </a:t>
            </a:r>
            <a:r>
              <a:rPr lang="en-US" sz="2400" i="1" dirty="0" smtClean="0"/>
              <a:t>Eye Structure And Function. Referenced, August 2nd 2006, Website ; </a:t>
            </a:r>
            <a:r>
              <a:rPr lang="en-US" sz="2400" dirty="0" smtClean="0"/>
              <a:t>Http://www.myeyeworld.com/files/eye_structure.html</a:t>
            </a:r>
          </a:p>
          <a:p>
            <a:endParaRPr lang="en-US" sz="1600" dirty="0" smtClean="0"/>
          </a:p>
        </p:txBody>
      </p:sp>
    </p:spTree>
    <p:extLst>
      <p:ext uri="{BB962C8B-B14F-4D97-AF65-F5344CB8AC3E}">
        <p14:creationId xmlns:p14="http://schemas.microsoft.com/office/powerpoint/2010/main" val="1722713726"/>
      </p:ext>
    </p:extLst>
  </p:cSld>
  <p:clrMapOvr>
    <a:masterClrMapping/>
  </p:clrMapOvr>
  <p:transition spd="slow">
    <p:strips/>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124" b="97004" l="2414" r="97586">
                        <a14:foregroundMark x1="67241" y1="46816" x2="67241" y2="46816"/>
                        <a14:foregroundMark x1="76207" y1="29963" x2="76207" y2="29963"/>
                        <a14:foregroundMark x1="70345" y1="29588" x2="70345" y2="29588"/>
                        <a14:foregroundMark x1="42759" y1="19101" x2="42759" y2="19101"/>
                        <a14:foregroundMark x1="33793" y1="17978" x2="33793" y2="17978"/>
                        <a14:foregroundMark x1="53793" y1="33333" x2="53793" y2="33333"/>
                        <a14:foregroundMark x1="58276" y1="33708" x2="58276" y2="33708"/>
                        <a14:foregroundMark x1="70000" y1="46816" x2="70000" y2="46816"/>
                        <a14:foregroundMark x1="64828" y1="29963" x2="64828" y2="29963"/>
                        <a14:foregroundMark x1="58621" y1="46442" x2="58621" y2="46442"/>
                      </a14:backgroundRemoval>
                    </a14:imgEffect>
                    <a14:imgEffect>
                      <a14:artisticGlowDiffused/>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510118" y="1752600"/>
            <a:ext cx="3807146"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4359283"/>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DIABETIC Retinopathy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5" name="Content Placeholder 2"/>
          <p:cNvSpPr>
            <a:spLocks noGrp="1"/>
          </p:cNvSpPr>
          <p:nvPr>
            <p:ph idx="1"/>
          </p:nvPr>
        </p:nvSpPr>
        <p:spPr>
          <a:xfrm>
            <a:off x="152400" y="990600"/>
            <a:ext cx="8686800" cy="5410200"/>
          </a:xfrm>
        </p:spPr>
        <p:txBody>
          <a:bodyPr>
            <a:normAutofit/>
          </a:bodyPr>
          <a:lstStyle/>
          <a:p>
            <a:pPr marL="36576" indent="0">
              <a:buNone/>
            </a:pPr>
            <a:r>
              <a:rPr lang="en-US" dirty="0"/>
              <a:t>E</a:t>
            </a:r>
            <a:r>
              <a:rPr lang="en-US" dirty="0" smtClean="0"/>
              <a:t>ffect </a:t>
            </a:r>
            <a:r>
              <a:rPr lang="en-US" dirty="0"/>
              <a:t>of diabetes on the eye is called Diabetic</a:t>
            </a:r>
          </a:p>
          <a:p>
            <a:pPr marL="36576" indent="0">
              <a:buNone/>
            </a:pPr>
            <a:r>
              <a:rPr lang="en-US" dirty="0"/>
              <a:t>Retinopathy (</a:t>
            </a:r>
            <a:r>
              <a:rPr lang="en-US" dirty="0" smtClean="0"/>
              <a:t>DR). </a:t>
            </a:r>
          </a:p>
          <a:p>
            <a:pPr marL="36576" indent="0">
              <a:buNone/>
            </a:pPr>
            <a:r>
              <a:rPr lang="en-US" dirty="0"/>
              <a:t/>
            </a:r>
            <a:br>
              <a:rPr lang="en-US" dirty="0"/>
            </a:br>
            <a:r>
              <a:rPr lang="en-US" dirty="0" smtClean="0"/>
              <a:t>It can be mainly classified into three categories.</a:t>
            </a:r>
          </a:p>
          <a:p>
            <a:pPr marL="550926" indent="-514350">
              <a:lnSpc>
                <a:spcPct val="150000"/>
              </a:lnSpc>
              <a:buFont typeface="+mj-lt"/>
              <a:buAutoNum type="arabicPeriod"/>
            </a:pPr>
            <a:r>
              <a:rPr lang="en-US" i="1" dirty="0" smtClean="0"/>
              <a:t>No Deterioration</a:t>
            </a:r>
          </a:p>
          <a:p>
            <a:pPr marL="550926" indent="-514350">
              <a:lnSpc>
                <a:spcPct val="150000"/>
              </a:lnSpc>
              <a:buFont typeface="+mj-lt"/>
              <a:buAutoNum type="arabicPeriod"/>
            </a:pPr>
            <a:r>
              <a:rPr lang="en-US" i="1" dirty="0" smtClean="0"/>
              <a:t>Non-Proliferative or Background Diabetic Retinopathy (N-PDR or BDR)</a:t>
            </a:r>
          </a:p>
          <a:p>
            <a:pPr marL="550926" indent="-514350">
              <a:lnSpc>
                <a:spcPct val="150000"/>
              </a:lnSpc>
              <a:buFont typeface="+mj-lt"/>
              <a:buAutoNum type="arabicPeriod"/>
            </a:pPr>
            <a:r>
              <a:rPr lang="en-US" i="1" dirty="0" smtClean="0"/>
              <a:t>Proliferative Diabetic Retinopathy (PDR)</a:t>
            </a:r>
          </a:p>
          <a:p>
            <a:pPr marL="36576" indent="0">
              <a:buNone/>
            </a:pPr>
            <a:endParaRPr lang="en-US" i="1" dirty="0"/>
          </a:p>
        </p:txBody>
      </p:sp>
    </p:spTree>
    <p:extLst>
      <p:ext uri="{BB962C8B-B14F-4D97-AF65-F5344CB8AC3E}">
        <p14:creationId xmlns:p14="http://schemas.microsoft.com/office/powerpoint/2010/main" val="3757995535"/>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10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10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10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10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Background diabetic retinopathy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5" name="Content Placeholder 2"/>
          <p:cNvSpPr>
            <a:spLocks noGrp="1"/>
          </p:cNvSpPr>
          <p:nvPr>
            <p:ph idx="1"/>
          </p:nvPr>
        </p:nvSpPr>
        <p:spPr>
          <a:xfrm>
            <a:off x="152400" y="990600"/>
            <a:ext cx="8686800" cy="5410200"/>
          </a:xfrm>
        </p:spPr>
        <p:txBody>
          <a:bodyPr>
            <a:normAutofit/>
          </a:bodyPr>
          <a:lstStyle/>
          <a:p>
            <a:pPr>
              <a:buFont typeface="Wingdings" pitchFamily="2" charset="2"/>
              <a:buChar char="Ø"/>
            </a:pPr>
            <a:r>
              <a:rPr lang="en-US" dirty="0" smtClean="0"/>
              <a:t>Earliest stage of DR</a:t>
            </a:r>
          </a:p>
          <a:p>
            <a:pPr>
              <a:buFont typeface="Wingdings" pitchFamily="2" charset="2"/>
              <a:buChar char="Ø"/>
            </a:pPr>
            <a:r>
              <a:rPr lang="en-US" dirty="0" smtClean="0"/>
              <a:t>Blood vessels get weakened</a:t>
            </a:r>
          </a:p>
          <a:p>
            <a:pPr>
              <a:buFont typeface="Wingdings" pitchFamily="2" charset="2"/>
              <a:buChar char="Ø"/>
            </a:pPr>
            <a:r>
              <a:rPr lang="en-US" dirty="0" smtClean="0"/>
              <a:t>Lead to dot like bleeding known as microaneurysm</a:t>
            </a:r>
            <a:endParaRPr lang="en-US" dirty="0"/>
          </a:p>
          <a:p>
            <a:pPr>
              <a:buFont typeface="Wingdings" pitchFamily="2" charset="2"/>
              <a:buChar char="Ø"/>
            </a:pPr>
            <a:r>
              <a:rPr lang="en-US" dirty="0" smtClean="0"/>
              <a:t>No surgical operations are needed.</a:t>
            </a:r>
          </a:p>
          <a:p>
            <a:pPr>
              <a:buFont typeface="Wingdings" pitchFamily="2" charset="2"/>
              <a:buChar char="Ø"/>
            </a:pPr>
            <a:r>
              <a:rPr lang="en-US" dirty="0" smtClean="0"/>
              <a:t>Monitoring &amp; Controlling BP &amp; BC </a:t>
            </a:r>
          </a:p>
          <a:p>
            <a:pPr marL="36576" indent="0">
              <a:buNone/>
            </a:pPr>
            <a:r>
              <a:rPr lang="en-US" dirty="0" smtClean="0"/>
              <a:t>    can be helpful.     </a:t>
            </a:r>
          </a:p>
          <a:p>
            <a:pPr>
              <a:buFont typeface="Wingdings" pitchFamily="2" charset="2"/>
              <a:buChar char="Ø"/>
            </a:pPr>
            <a:r>
              <a:rPr lang="en-US" dirty="0" smtClean="0"/>
              <a:t>Also known as Non-proliferative Diabetic Retinopathy (NPDR)</a:t>
            </a:r>
          </a:p>
          <a:p>
            <a:pPr>
              <a:buFont typeface="Wingdings" pitchFamily="2" charset="2"/>
              <a:buChar char="Ø"/>
            </a:pPr>
            <a:endParaRPr lang="en-US" dirty="0" smtClean="0"/>
          </a:p>
          <a:p>
            <a:pPr>
              <a:buFont typeface="Wingdings" pitchFamily="2" charset="2"/>
              <a:buChar char="Ø"/>
            </a:pPr>
            <a:endParaRPr lang="en-US" dirty="0"/>
          </a:p>
        </p:txBody>
      </p:sp>
      <p:pic>
        <p:nvPicPr>
          <p:cNvPr id="6146" name="Picture 2" descr="G:\final\23225.jp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6781800" y="1600200"/>
            <a:ext cx="190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144560"/>
      </p:ext>
    </p:extLst>
  </p:cSld>
  <p:clrMapOvr>
    <a:masterClrMapping/>
  </p:clrMapOvr>
  <p:transition spd="slow">
    <p:strip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Proliferative DIABETIC </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Retinopathy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7" name="Content Placeholder 2"/>
          <p:cNvSpPr>
            <a:spLocks noGrp="1"/>
          </p:cNvSpPr>
          <p:nvPr>
            <p:ph idx="1"/>
          </p:nvPr>
        </p:nvSpPr>
        <p:spPr>
          <a:xfrm>
            <a:off x="228600" y="1066800"/>
            <a:ext cx="8686800" cy="5410200"/>
          </a:xfrm>
        </p:spPr>
        <p:txBody>
          <a:bodyPr>
            <a:normAutofit/>
          </a:bodyPr>
          <a:lstStyle/>
          <a:p>
            <a:pPr marL="0" indent="36513">
              <a:buFont typeface="Wingdings" pitchFamily="2" charset="2"/>
              <a:buChar char="Ø"/>
            </a:pPr>
            <a:r>
              <a:rPr lang="en-US" dirty="0"/>
              <a:t>Circulation problem in the blood </a:t>
            </a:r>
            <a:r>
              <a:rPr lang="en-US" dirty="0" smtClean="0"/>
              <a:t>vessels</a:t>
            </a:r>
          </a:p>
          <a:p>
            <a:pPr marL="0" indent="36513">
              <a:buFont typeface="Wingdings" pitchFamily="2" charset="2"/>
              <a:buChar char="Ø"/>
            </a:pPr>
            <a:r>
              <a:rPr lang="en-US" dirty="0"/>
              <a:t>New fragile vessels </a:t>
            </a:r>
            <a:r>
              <a:rPr lang="en-US" dirty="0" smtClean="0"/>
              <a:t>developed</a:t>
            </a:r>
          </a:p>
          <a:p>
            <a:pPr marL="0" indent="36513">
              <a:buFont typeface="Wingdings" pitchFamily="2" charset="2"/>
              <a:buChar char="Ø"/>
            </a:pPr>
            <a:r>
              <a:rPr lang="en-US" dirty="0" smtClean="0"/>
              <a:t>These self-developed vessels can</a:t>
            </a:r>
          </a:p>
          <a:p>
            <a:pPr marL="0" indent="36513">
              <a:buNone/>
            </a:pPr>
            <a:r>
              <a:rPr lang="en-US" dirty="0" smtClean="0"/>
              <a:t>haemarage </a:t>
            </a:r>
            <a:r>
              <a:rPr lang="en-US" dirty="0"/>
              <a:t>easily leading to blood </a:t>
            </a:r>
            <a:endParaRPr lang="en-US" dirty="0" smtClean="0"/>
          </a:p>
          <a:p>
            <a:pPr marL="0" indent="36513">
              <a:buNone/>
            </a:pPr>
            <a:r>
              <a:rPr lang="en-US" dirty="0" smtClean="0"/>
              <a:t>leaking into humour </a:t>
            </a:r>
            <a:r>
              <a:rPr lang="en-US" dirty="0"/>
              <a:t>which causes </a:t>
            </a:r>
            <a:r>
              <a:rPr lang="en-US" dirty="0" smtClean="0"/>
              <a:t>floats</a:t>
            </a:r>
          </a:p>
          <a:p>
            <a:pPr marL="0" indent="36513">
              <a:buNone/>
            </a:pPr>
            <a:r>
              <a:rPr lang="en-US" dirty="0" smtClean="0"/>
              <a:t> &amp; decreases </a:t>
            </a:r>
            <a:r>
              <a:rPr lang="en-US" dirty="0"/>
              <a:t>the </a:t>
            </a:r>
            <a:r>
              <a:rPr lang="en-US" dirty="0" smtClean="0"/>
              <a:t>quality of </a:t>
            </a:r>
            <a:r>
              <a:rPr lang="en-US" dirty="0"/>
              <a:t>the vision</a:t>
            </a:r>
            <a:r>
              <a:rPr lang="en-US" dirty="0" smtClean="0"/>
              <a:t>.</a:t>
            </a:r>
          </a:p>
          <a:p>
            <a:pPr marL="0" indent="36513">
              <a:buFont typeface="Wingdings" pitchFamily="2" charset="2"/>
              <a:buChar char="Ø"/>
            </a:pPr>
            <a:r>
              <a:rPr lang="en-US" dirty="0" smtClean="0"/>
              <a:t>In Maculopathy, macula is affected by exudates. </a:t>
            </a:r>
            <a:r>
              <a:rPr lang="en-US" dirty="0"/>
              <a:t>E</a:t>
            </a:r>
            <a:r>
              <a:rPr lang="en-US" dirty="0" smtClean="0"/>
              <a:t>xudates generation too close to the macula damages the central vision &amp; may lead to permanent loss of vision.   </a:t>
            </a:r>
          </a:p>
          <a:p>
            <a:pPr>
              <a:buFont typeface="Wingdings" pitchFamily="2" charset="2"/>
              <a:buChar char="Ø"/>
            </a:pPr>
            <a:endParaRPr lang="en-US" dirty="0"/>
          </a:p>
        </p:txBody>
      </p:sp>
      <p:pic>
        <p:nvPicPr>
          <p:cNvPr id="7170" name="Picture 2" descr="G:\final\23225.jp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6858000" y="914400"/>
            <a:ext cx="185737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661263"/>
      </p:ext>
    </p:extLst>
  </p:cSld>
  <p:clrMapOvr>
    <a:masterClrMapping/>
  </p:clrMapOvr>
  <p:transition spd="slow">
    <p:strip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final\2862449689_2445967069_z.jpg"/>
          <p:cNvPicPr>
            <a:picLocks noChangeAspect="1" noChangeArrowheads="1"/>
          </p:cNvPicPr>
          <p:nvPr/>
        </p:nvPicPr>
        <p:blipFill rotWithShape="1">
          <a:blip r:embed="rId3">
            <a:extLst>
              <a:ext uri="{28A0092B-C50C-407E-A947-70E740481C1C}">
                <a14:useLocalDpi xmlns:a14="http://schemas.microsoft.com/office/drawing/2010/main" val="0"/>
              </a:ext>
            </a:extLst>
          </a:blip>
          <a:srcRect l="52041" t="18830" r="4395"/>
          <a:stretch/>
        </p:blipFill>
        <p:spPr bwMode="auto">
          <a:xfrm>
            <a:off x="4610911" y="1381328"/>
            <a:ext cx="3540868" cy="494813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G:\final\2862449689_2445967069_z.jpg"/>
          <p:cNvPicPr>
            <a:picLocks noChangeAspect="1" noChangeArrowheads="1"/>
          </p:cNvPicPr>
          <p:nvPr/>
        </p:nvPicPr>
        <p:blipFill rotWithShape="1">
          <a:blip r:embed="rId3">
            <a:extLst>
              <a:ext uri="{28A0092B-C50C-407E-A947-70E740481C1C}">
                <a14:useLocalDpi xmlns:a14="http://schemas.microsoft.com/office/drawing/2010/main" val="0"/>
              </a:ext>
            </a:extLst>
          </a:blip>
          <a:srcRect l="3844" t="19627" r="52439"/>
          <a:stretch/>
        </p:blipFill>
        <p:spPr bwMode="auto">
          <a:xfrm>
            <a:off x="1070043" y="1381328"/>
            <a:ext cx="3540868" cy="494813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final\2862449689_2445967069_z.jpg"/>
          <p:cNvPicPr>
            <a:picLocks noChangeAspect="1" noChangeArrowheads="1"/>
          </p:cNvPicPr>
          <p:nvPr/>
        </p:nvPicPr>
        <p:blipFill rotWithShape="1">
          <a:blip r:embed="rId3">
            <a:extLst>
              <a:ext uri="{28A0092B-C50C-407E-A947-70E740481C1C}">
                <a14:useLocalDpi xmlns:a14="http://schemas.microsoft.com/office/drawing/2010/main" val="0"/>
              </a:ext>
            </a:extLst>
          </a:blip>
          <a:srcRect l="5958" t="5213" r="27020" b="83723"/>
          <a:stretch/>
        </p:blipFill>
        <p:spPr bwMode="auto">
          <a:xfrm>
            <a:off x="525294" y="428019"/>
            <a:ext cx="4085617" cy="50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201826"/>
      </p:ext>
    </p:extLst>
  </p:cSld>
  <p:clrMapOvr>
    <a:masterClrMapping/>
  </p:clrMapOvr>
  <p:transition spd="slow">
    <p:strip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ABNORMALITIES ASSOCIATED WITH EYE</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5" name="Content Placeholder 2"/>
          <p:cNvSpPr>
            <a:spLocks noGrp="1"/>
          </p:cNvSpPr>
          <p:nvPr>
            <p:ph idx="1"/>
          </p:nvPr>
        </p:nvSpPr>
        <p:spPr>
          <a:xfrm>
            <a:off x="152400" y="990600"/>
            <a:ext cx="8686800" cy="5410200"/>
          </a:xfrm>
        </p:spPr>
        <p:txBody>
          <a:bodyPr>
            <a:normAutofit/>
          </a:bodyPr>
          <a:lstStyle/>
          <a:p>
            <a:pPr>
              <a:lnSpc>
                <a:spcPct val="200000"/>
              </a:lnSpc>
              <a:buFont typeface="Wingdings" pitchFamily="2" charset="2"/>
              <a:buChar char="Ø"/>
            </a:pPr>
            <a:r>
              <a:rPr lang="en-US" dirty="0" err="1" smtClean="0"/>
              <a:t>Microaneurysms</a:t>
            </a:r>
            <a:r>
              <a:rPr lang="en-US" dirty="0" smtClean="0"/>
              <a:t> </a:t>
            </a:r>
          </a:p>
          <a:p>
            <a:pPr>
              <a:lnSpc>
                <a:spcPct val="200000"/>
              </a:lnSpc>
              <a:buFont typeface="Wingdings" pitchFamily="2" charset="2"/>
              <a:buChar char="Ø"/>
            </a:pPr>
            <a:r>
              <a:rPr lang="en-US" dirty="0" err="1" smtClean="0"/>
              <a:t>Haemorrhages</a:t>
            </a:r>
            <a:r>
              <a:rPr lang="en-US" dirty="0" smtClean="0"/>
              <a:t> </a:t>
            </a:r>
          </a:p>
          <a:p>
            <a:pPr>
              <a:lnSpc>
                <a:spcPct val="200000"/>
              </a:lnSpc>
              <a:buFont typeface="Wingdings" pitchFamily="2" charset="2"/>
              <a:buChar char="Ø"/>
            </a:pPr>
            <a:r>
              <a:rPr lang="en-US" dirty="0"/>
              <a:t>Hard Exudates </a:t>
            </a:r>
            <a:endParaRPr lang="en-US" dirty="0" smtClean="0"/>
          </a:p>
          <a:p>
            <a:pPr>
              <a:lnSpc>
                <a:spcPct val="200000"/>
              </a:lnSpc>
              <a:buFont typeface="Wingdings" pitchFamily="2" charset="2"/>
              <a:buChar char="Ø"/>
            </a:pPr>
            <a:r>
              <a:rPr lang="en-US" dirty="0"/>
              <a:t>Soft Exudates </a:t>
            </a:r>
            <a:endParaRPr lang="en-US" dirty="0" smtClean="0"/>
          </a:p>
          <a:p>
            <a:pPr>
              <a:lnSpc>
                <a:spcPct val="200000"/>
              </a:lnSpc>
              <a:buFont typeface="Wingdings" pitchFamily="2" charset="2"/>
              <a:buChar char="Ø"/>
            </a:pPr>
            <a:r>
              <a:rPr lang="en-US" dirty="0" smtClean="0"/>
              <a:t>Neovascularization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725" y="1600200"/>
            <a:ext cx="4791075" cy="38481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cap="flat">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accent1"/>
                  </a:outerShdw>
                </a:effectLst>
              </a14:hiddenEffects>
            </a:ext>
          </a:extLst>
        </p:spPr>
      </p:pic>
    </p:spTree>
    <p:extLst>
      <p:ext uri="{BB962C8B-B14F-4D97-AF65-F5344CB8AC3E}">
        <p14:creationId xmlns:p14="http://schemas.microsoft.com/office/powerpoint/2010/main" val="2672392926"/>
      </p:ext>
    </p:extLst>
  </p:cSld>
  <p:clrMapOvr>
    <a:masterClrMapping/>
  </p:clrMapOvr>
  <p:transition spd="slow">
    <p:strips/>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2402</TotalTime>
  <Words>1531</Words>
  <Application>Microsoft Office PowerPoint</Application>
  <PresentationFormat>On-screen Show (4:3)</PresentationFormat>
  <Paragraphs>273</Paragraphs>
  <Slides>43</Slides>
  <Notes>22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5" baseType="lpstr">
      <vt:lpstr>Flow</vt:lpstr>
      <vt:lpstr>Equation</vt:lpstr>
      <vt:lpstr>AUTOMATIC DETECTION OF DIABETIC RETINOPATHY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 image?</vt:lpstr>
      <vt:lpstr>PowerPoint Presentation</vt:lpstr>
      <vt:lpstr>ADAPTIVE HISTOGRAM EQUILIZATION (CLAHE)</vt:lpstr>
      <vt:lpstr>CLAHE result:</vt:lpstr>
      <vt:lpstr>PowerPoint Presentation</vt:lpstr>
      <vt:lpstr>PowerPoint Presentation</vt:lpstr>
      <vt:lpstr>OUR AIM OF THE PROJECT</vt:lpstr>
      <vt:lpstr>Stages of Blood vessel Detection</vt:lpstr>
      <vt:lpstr>Intensity Inversion: ♦The intensity of the green channel of Fundus Image is inversed. ♦ Green channel is used as it is more efficient in the detection. </vt:lpstr>
      <vt:lpstr>Optical Disk Removal: ♦ Optical disk is a black patch in the image. ♦ Erode function protects the small blood vessels by reducing     their sizes while dilate function blows up the larger remaining     details which are intended to be removed. ♦ Optical disk is then removed by Subtracting the resulting image     from the CLAHE Output image.</vt:lpstr>
      <vt:lpstr>Image segmentation: ♦ Image segmentation is also the process of selecting of pixels that are similar in characteristics such as intensity &amp; connectivity. ♦ Image segmentation is used to locate the boundaries of vessel in the Fundus image.</vt:lpstr>
      <vt:lpstr>Noise Removal: ♦ After segmentation, the binary image becomes noisy.. ♦ We marked all connected clusters &amp; calculate the pixel-area of the     cluster. smaller than a particular value, considering them as noise. ♦ Pixel areas smaller than a particular threshold value are deleted,    considering them as noise. </vt:lpstr>
      <vt:lpstr>Border Removal: ♦ The Circular border creates some noise pixels. ♦ We used canny method to detect the edges &amp; image filling is done to     fill the region. ♦ The Circular border is obtained after subtracting the dilated image with     the eroded image,which is subtracted from the noise removed image.</vt:lpstr>
      <vt:lpstr>PowerPoint Presentation</vt:lpstr>
      <vt:lpstr>MATLAB IMPLEMENTAION MODEL</vt:lpstr>
      <vt:lpstr>PowerPoint Presentation</vt:lpstr>
      <vt:lpstr>PowerPoint Presentation</vt:lpstr>
      <vt:lpstr>PowerPoint Presentation</vt:lpstr>
      <vt:lpstr>WHY DSP processor? </vt:lpstr>
      <vt:lpstr>TMS320C6713 DSK</vt:lpstr>
      <vt:lpstr>TMS320C6713 DSK HARDWARE</vt:lpstr>
      <vt:lpstr>Code composer studio</vt:lpstr>
      <vt:lpstr>PowerPoint Presentation</vt:lpstr>
      <vt:lpstr>Using Image on Program</vt:lpstr>
      <vt:lpstr>Constraints of TMS320C6x</vt:lpstr>
      <vt:lpstr>FUTURE WORK </vt:lpstr>
      <vt:lpstr>RESULT</vt:lpstr>
      <vt:lpstr>CONCLUSION</vt:lpstr>
      <vt:lpstr>REFERENCE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IMPLEMENTATION OF DIAGNOSIS OF DIABETIC RETINOPATHY USING DSP ALGORITHMS ON FUNDUS IMAGES</dc:title>
  <dc:creator>DJ</dc:creator>
  <cp:lastModifiedBy>Pranshu</cp:lastModifiedBy>
  <cp:revision>178</cp:revision>
  <dcterms:created xsi:type="dcterms:W3CDTF">2011-11-19T08:48:42Z</dcterms:created>
  <dcterms:modified xsi:type="dcterms:W3CDTF">2014-05-16T12:15:51Z</dcterms:modified>
</cp:coreProperties>
</file>